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502" r:id="rId2"/>
    <p:sldId id="512" r:id="rId3"/>
    <p:sldId id="513" r:id="rId4"/>
    <p:sldId id="514" r:id="rId5"/>
    <p:sldId id="500" r:id="rId6"/>
    <p:sldId id="495" r:id="rId7"/>
    <p:sldId id="515" r:id="rId8"/>
    <p:sldId id="516" r:id="rId9"/>
    <p:sldId id="519" r:id="rId10"/>
    <p:sldId id="517" r:id="rId11"/>
    <p:sldId id="518" r:id="rId12"/>
    <p:sldId id="520" r:id="rId13"/>
    <p:sldId id="521" r:id="rId14"/>
  </p:sldIdLst>
  <p:sldSz cx="111617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1381" autoAdjust="0"/>
  </p:normalViewPr>
  <p:slideViewPr>
    <p:cSldViewPr>
      <p:cViewPr>
        <p:scale>
          <a:sx n="70" d="100"/>
          <a:sy n="70" d="100"/>
        </p:scale>
        <p:origin x="-2322" y="-876"/>
      </p:cViewPr>
      <p:guideLst>
        <p:guide orient="horz" pos="2160"/>
        <p:guide pos="3516"/>
      </p:guideLst>
    </p:cSldViewPr>
  </p:slideViewPr>
  <p:outlineViewPr>
    <p:cViewPr>
      <p:scale>
        <a:sx n="33" d="100"/>
        <a:sy n="33" d="100"/>
      </p:scale>
      <p:origin x="0" y="38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02F18-3E67-426E-B866-A0DC9FBF86A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A7F21-7D7A-4E19-AA4C-F1B3E4EFB673}">
      <dgm:prSet phldrT="[Текст]" custT="1"/>
      <dgm:spPr/>
      <dgm:t>
        <a:bodyPr/>
        <a:lstStyle/>
        <a:p>
          <a:r>
            <a:rPr lang="ru-RU" sz="1400" dirty="0" smtClean="0"/>
            <a:t>Компетенции НОУ «УЦПР»</a:t>
          </a:r>
          <a:endParaRPr lang="ru-RU" sz="1400" dirty="0"/>
        </a:p>
      </dgm:t>
    </dgm:pt>
    <dgm:pt modelId="{2126299E-22BE-42B0-8935-92E3496C6283}" type="parTrans" cxnId="{ABCD92E0-1F12-4044-9087-CE43911314DD}">
      <dgm:prSet/>
      <dgm:spPr/>
      <dgm:t>
        <a:bodyPr/>
        <a:lstStyle/>
        <a:p>
          <a:endParaRPr lang="ru-RU" sz="1400"/>
        </a:p>
      </dgm:t>
    </dgm:pt>
    <dgm:pt modelId="{C06076EF-334B-4475-A59E-6E7D8DE032C0}" type="sibTrans" cxnId="{ABCD92E0-1F12-4044-9087-CE43911314DD}">
      <dgm:prSet/>
      <dgm:spPr/>
      <dgm:t>
        <a:bodyPr/>
        <a:lstStyle/>
        <a:p>
          <a:endParaRPr lang="ru-RU" sz="1400"/>
        </a:p>
      </dgm:t>
    </dgm:pt>
    <dgm:pt modelId="{3EF9933F-A849-4FBE-A5EE-FBD0757E3CF5}">
      <dgm:prSet phldrT="[Текст]" custT="1"/>
      <dgm:spPr/>
      <dgm:t>
        <a:bodyPr/>
        <a:lstStyle/>
        <a:p>
          <a:r>
            <a:rPr lang="ru-RU" sz="1400" dirty="0" smtClean="0"/>
            <a:t>Реализация программ профессиональной подготовки</a:t>
          </a:r>
          <a:endParaRPr lang="ru-RU" sz="1400" dirty="0"/>
        </a:p>
      </dgm:t>
    </dgm:pt>
    <dgm:pt modelId="{805AD595-EAF6-4435-BF8A-80514BD0194C}" type="parTrans" cxnId="{3BD95BF8-22BF-47D0-A17A-44CBB40EED42}">
      <dgm:prSet custT="1"/>
      <dgm:spPr/>
      <dgm:t>
        <a:bodyPr/>
        <a:lstStyle/>
        <a:p>
          <a:endParaRPr lang="ru-RU" sz="1400"/>
        </a:p>
      </dgm:t>
    </dgm:pt>
    <dgm:pt modelId="{0E130774-C8AB-42D4-871E-1AA29BAA8B3F}" type="sibTrans" cxnId="{3BD95BF8-22BF-47D0-A17A-44CBB40EED42}">
      <dgm:prSet/>
      <dgm:spPr/>
      <dgm:t>
        <a:bodyPr/>
        <a:lstStyle/>
        <a:p>
          <a:endParaRPr lang="ru-RU" sz="1400"/>
        </a:p>
      </dgm:t>
    </dgm:pt>
    <dgm:pt modelId="{E89500B2-1A52-410E-8B4C-0341FB7AB978}">
      <dgm:prSet phldrT="[Текст]" custT="1"/>
      <dgm:spPr/>
      <dgm:t>
        <a:bodyPr/>
        <a:lstStyle/>
        <a:p>
          <a:r>
            <a:rPr lang="ru-RU" sz="1400" dirty="0" smtClean="0"/>
            <a:t>Конкурсы профессионального мастерства</a:t>
          </a:r>
          <a:endParaRPr lang="ru-RU" sz="1400" dirty="0"/>
        </a:p>
      </dgm:t>
    </dgm:pt>
    <dgm:pt modelId="{6F72E797-87CA-43EB-879D-B2673164C3CC}" type="parTrans" cxnId="{FE346244-E5F4-4A0F-B086-A8E8760426CA}">
      <dgm:prSet custT="1"/>
      <dgm:spPr/>
      <dgm:t>
        <a:bodyPr/>
        <a:lstStyle/>
        <a:p>
          <a:endParaRPr lang="ru-RU" sz="1400"/>
        </a:p>
      </dgm:t>
    </dgm:pt>
    <dgm:pt modelId="{FB8D03B6-FFBB-4457-B870-7284829DEC90}" type="sibTrans" cxnId="{FE346244-E5F4-4A0F-B086-A8E8760426CA}">
      <dgm:prSet/>
      <dgm:spPr/>
      <dgm:t>
        <a:bodyPr/>
        <a:lstStyle/>
        <a:p>
          <a:endParaRPr lang="ru-RU" sz="1400"/>
        </a:p>
      </dgm:t>
    </dgm:pt>
    <dgm:pt modelId="{D71766A9-5AB9-472B-AFFA-1E0FA56C48D2}">
      <dgm:prSet phldrT="[Текст]" custT="1"/>
      <dgm:spPr/>
      <dgm:t>
        <a:bodyPr/>
        <a:lstStyle/>
        <a:p>
          <a:r>
            <a:rPr lang="ru-RU" sz="1400" dirty="0" smtClean="0"/>
            <a:t>Аттестация в системе НАКС</a:t>
          </a:r>
          <a:endParaRPr lang="ru-RU" sz="1400" dirty="0"/>
        </a:p>
      </dgm:t>
    </dgm:pt>
    <dgm:pt modelId="{02FCAAE3-7500-42AE-80E4-6E11B875CBF2}" type="parTrans" cxnId="{C1ECF9F4-4449-48FA-BFF7-3AB3CC244CE0}">
      <dgm:prSet custT="1"/>
      <dgm:spPr/>
      <dgm:t>
        <a:bodyPr/>
        <a:lstStyle/>
        <a:p>
          <a:endParaRPr lang="ru-RU" sz="1400"/>
        </a:p>
      </dgm:t>
    </dgm:pt>
    <dgm:pt modelId="{C513401E-A9A3-42EA-97AA-5DE13EC13440}" type="sibTrans" cxnId="{C1ECF9F4-4449-48FA-BFF7-3AB3CC244CE0}">
      <dgm:prSet/>
      <dgm:spPr/>
      <dgm:t>
        <a:bodyPr/>
        <a:lstStyle/>
        <a:p>
          <a:endParaRPr lang="ru-RU" sz="1400"/>
        </a:p>
      </dgm:t>
    </dgm:pt>
    <dgm:pt modelId="{88B4A081-98B2-4725-9617-786B9CF1AEBB}">
      <dgm:prSet phldrT="[Текст]" custT="1"/>
      <dgm:spPr/>
      <dgm:t>
        <a:bodyPr/>
        <a:lstStyle/>
        <a:p>
          <a:r>
            <a:rPr lang="ru-RU" sz="1400" dirty="0" smtClean="0"/>
            <a:t>Реализация программ ДПО</a:t>
          </a:r>
          <a:endParaRPr lang="ru-RU" sz="1400" dirty="0"/>
        </a:p>
      </dgm:t>
    </dgm:pt>
    <dgm:pt modelId="{7D132194-E99E-4F50-BA05-0D99BEC03935}" type="parTrans" cxnId="{11F25CDA-B735-4BDB-9C22-C820435D75CE}">
      <dgm:prSet custT="1"/>
      <dgm:spPr/>
      <dgm:t>
        <a:bodyPr/>
        <a:lstStyle/>
        <a:p>
          <a:endParaRPr lang="ru-RU" sz="1400"/>
        </a:p>
      </dgm:t>
    </dgm:pt>
    <dgm:pt modelId="{E5BB43C6-A2A0-4B79-B3DB-B78EBA98E42A}" type="sibTrans" cxnId="{11F25CDA-B735-4BDB-9C22-C820435D75CE}">
      <dgm:prSet/>
      <dgm:spPr/>
      <dgm:t>
        <a:bodyPr/>
        <a:lstStyle/>
        <a:p>
          <a:endParaRPr lang="ru-RU" sz="1400"/>
        </a:p>
      </dgm:t>
    </dgm:pt>
    <dgm:pt modelId="{6B04E6EE-9862-470B-9EFD-6B5BB2C52211}">
      <dgm:prSet custT="1"/>
      <dgm:spPr/>
      <dgm:t>
        <a:bodyPr/>
        <a:lstStyle/>
        <a:p>
          <a:r>
            <a:rPr lang="ru-RU" sz="1400" dirty="0" smtClean="0"/>
            <a:t>Аттестация специалистов сварочного производства в системе </a:t>
          </a:r>
          <a:r>
            <a:rPr lang="en-US" sz="1400" dirty="0" err="1" smtClean="0"/>
            <a:t>Pers</a:t>
          </a:r>
          <a:r>
            <a:rPr lang="en-US" sz="1400" dirty="0" smtClean="0"/>
            <a:t> </a:t>
          </a:r>
          <a:r>
            <a:rPr lang="en-US" sz="1400" dirty="0" err="1" smtClean="0"/>
            <a:t>Sert</a:t>
          </a:r>
          <a:r>
            <a:rPr lang="en-US" sz="1400" dirty="0" smtClean="0"/>
            <a:t> TUV</a:t>
          </a:r>
          <a:endParaRPr lang="ru-RU" sz="1400" dirty="0"/>
        </a:p>
      </dgm:t>
    </dgm:pt>
    <dgm:pt modelId="{8CE889A5-A62D-433D-9B2F-77D10BC4C8A2}" type="parTrans" cxnId="{CB270369-F484-4D91-B3DE-492F35159897}">
      <dgm:prSet custT="1"/>
      <dgm:spPr/>
      <dgm:t>
        <a:bodyPr/>
        <a:lstStyle/>
        <a:p>
          <a:endParaRPr lang="ru-RU" sz="1400"/>
        </a:p>
      </dgm:t>
    </dgm:pt>
    <dgm:pt modelId="{39A4779B-A786-4458-B4A7-DA4F46BBE27C}" type="sibTrans" cxnId="{CB270369-F484-4D91-B3DE-492F35159897}">
      <dgm:prSet/>
      <dgm:spPr/>
      <dgm:t>
        <a:bodyPr/>
        <a:lstStyle/>
        <a:p>
          <a:endParaRPr lang="ru-RU" sz="1400"/>
        </a:p>
      </dgm:t>
    </dgm:pt>
    <dgm:pt modelId="{FA36CA14-28AA-428C-9FBF-DBC91C465DE4}">
      <dgm:prSet custT="1"/>
      <dgm:spPr/>
      <dgm:t>
        <a:bodyPr/>
        <a:lstStyle/>
        <a:p>
          <a:r>
            <a:rPr lang="ru-RU" sz="1400" dirty="0" smtClean="0"/>
            <a:t>Провайдер учебных курсов системы «Русский Регистр»</a:t>
          </a:r>
          <a:endParaRPr lang="ru-RU" sz="1400" dirty="0"/>
        </a:p>
      </dgm:t>
    </dgm:pt>
    <dgm:pt modelId="{F86F0C41-9F6E-48D6-8103-24095B808A76}" type="parTrans" cxnId="{274976B0-6284-4002-A1C7-79ADC9FABEF7}">
      <dgm:prSet custT="1"/>
      <dgm:spPr/>
      <dgm:t>
        <a:bodyPr/>
        <a:lstStyle/>
        <a:p>
          <a:endParaRPr lang="ru-RU" sz="1400"/>
        </a:p>
      </dgm:t>
    </dgm:pt>
    <dgm:pt modelId="{541B6809-8EE5-49F5-99E5-FC54D6A8D06B}" type="sibTrans" cxnId="{274976B0-6284-4002-A1C7-79ADC9FABEF7}">
      <dgm:prSet/>
      <dgm:spPr/>
      <dgm:t>
        <a:bodyPr/>
        <a:lstStyle/>
        <a:p>
          <a:endParaRPr lang="ru-RU" sz="1400"/>
        </a:p>
      </dgm:t>
    </dgm:pt>
    <dgm:pt modelId="{7B9C5616-EF75-4C9B-9E7A-438818293E62}">
      <dgm:prSet custT="1"/>
      <dgm:spPr/>
      <dgm:t>
        <a:bodyPr/>
        <a:lstStyle/>
        <a:p>
          <a:r>
            <a:rPr lang="ru-RU" sz="1400" dirty="0" smtClean="0"/>
            <a:t>Уполномоченный центр Системы «</a:t>
          </a:r>
          <a:r>
            <a:rPr lang="ru-RU" sz="1400" dirty="0" err="1" smtClean="0"/>
            <a:t>Росатомсертификация</a:t>
          </a:r>
          <a:r>
            <a:rPr lang="ru-RU" sz="1400" dirty="0" smtClean="0"/>
            <a:t>»</a:t>
          </a:r>
          <a:endParaRPr lang="ru-RU" sz="1400" dirty="0"/>
        </a:p>
      </dgm:t>
    </dgm:pt>
    <dgm:pt modelId="{B298D241-374F-4C68-B3A1-A1838F8D6760}" type="parTrans" cxnId="{EC03C3C7-7D75-42F2-9E19-E9EC88212C7D}">
      <dgm:prSet custT="1"/>
      <dgm:spPr/>
      <dgm:t>
        <a:bodyPr/>
        <a:lstStyle/>
        <a:p>
          <a:endParaRPr lang="ru-RU" sz="1400"/>
        </a:p>
      </dgm:t>
    </dgm:pt>
    <dgm:pt modelId="{946C4764-D80D-489D-A050-4A03540E6994}" type="sibTrans" cxnId="{EC03C3C7-7D75-42F2-9E19-E9EC88212C7D}">
      <dgm:prSet/>
      <dgm:spPr/>
      <dgm:t>
        <a:bodyPr/>
        <a:lstStyle/>
        <a:p>
          <a:endParaRPr lang="ru-RU" sz="1400"/>
        </a:p>
      </dgm:t>
    </dgm:pt>
    <dgm:pt modelId="{3C399F5C-65F0-4D36-8BF9-A8C28D172B93}">
      <dgm:prSet custT="1"/>
      <dgm:spPr/>
      <dgm:t>
        <a:bodyPr/>
        <a:lstStyle/>
        <a:p>
          <a:r>
            <a:rPr lang="ru-RU" sz="1400" dirty="0" smtClean="0"/>
            <a:t>Обучение и проверка знаний в области Охраны  труда</a:t>
          </a:r>
          <a:endParaRPr lang="ru-RU" sz="1400" dirty="0"/>
        </a:p>
      </dgm:t>
    </dgm:pt>
    <dgm:pt modelId="{F45089C3-2EB2-4DB4-A035-E2115892DEDB}" type="parTrans" cxnId="{4C56645F-09F5-42A5-8D29-43D19990960C}">
      <dgm:prSet custT="1"/>
      <dgm:spPr/>
      <dgm:t>
        <a:bodyPr/>
        <a:lstStyle/>
        <a:p>
          <a:endParaRPr lang="ru-RU" sz="1400"/>
        </a:p>
      </dgm:t>
    </dgm:pt>
    <dgm:pt modelId="{7C577E0E-9E20-49C0-BF9D-177ED129B98F}" type="sibTrans" cxnId="{4C56645F-09F5-42A5-8D29-43D19990960C}">
      <dgm:prSet/>
      <dgm:spPr/>
      <dgm:t>
        <a:bodyPr/>
        <a:lstStyle/>
        <a:p>
          <a:endParaRPr lang="ru-RU" sz="1400"/>
        </a:p>
      </dgm:t>
    </dgm:pt>
    <dgm:pt modelId="{CF0D6426-5C53-475E-B30F-2B1BF06153B3}" type="pres">
      <dgm:prSet presAssocID="{30F02F18-3E67-426E-B866-A0DC9FBF86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040B9-399D-4BAF-ADF9-B0C7DEB1BC7C}" type="pres">
      <dgm:prSet presAssocID="{F1EA7F21-7D7A-4E19-AA4C-F1B3E4EFB673}" presName="centerShape" presStyleLbl="node0" presStyleIdx="0" presStyleCnt="1" custScaleX="157042" custScaleY="142973" custLinFactNeighborX="991" custLinFactNeighborY="-1749"/>
      <dgm:spPr/>
      <dgm:t>
        <a:bodyPr/>
        <a:lstStyle/>
        <a:p>
          <a:endParaRPr lang="ru-RU"/>
        </a:p>
      </dgm:t>
    </dgm:pt>
    <dgm:pt modelId="{41FE721D-8085-49A7-8782-FF0E97289234}" type="pres">
      <dgm:prSet presAssocID="{805AD595-EAF6-4435-BF8A-80514BD0194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2CE75A48-6A6A-45ED-AA13-1C29F247669E}" type="pres">
      <dgm:prSet presAssocID="{805AD595-EAF6-4435-BF8A-80514BD0194C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FD5F5BE7-E873-46D2-8F6C-8CD271F413E3}" type="pres">
      <dgm:prSet presAssocID="{3EF9933F-A849-4FBE-A5EE-FBD0757E3CF5}" presName="node" presStyleLbl="node1" presStyleIdx="0" presStyleCnt="8" custScaleX="126085" custScaleY="129076" custRadScaleRad="101451" custRadScaleInc="-96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C3DF8-6BB3-40AB-8EAE-0E9C533DA282}" type="pres">
      <dgm:prSet presAssocID="{6F72E797-87CA-43EB-879D-B2673164C3CC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DD512EF-93D6-430D-AA4F-9CE3270DF17F}" type="pres">
      <dgm:prSet presAssocID="{6F72E797-87CA-43EB-879D-B2673164C3CC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F8FF9EB5-CEBD-4DE5-9985-1F25026C5C34}" type="pres">
      <dgm:prSet presAssocID="{E89500B2-1A52-410E-8B4C-0341FB7AB978}" presName="node" presStyleLbl="node1" presStyleIdx="1" presStyleCnt="8" custScaleX="127610" custScaleY="115613" custRadScaleRad="132375" custRadScaleInc="1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CD86C-0721-4366-98C0-9D82ABEC3DCB}" type="pres">
      <dgm:prSet presAssocID="{02FCAAE3-7500-42AE-80E4-6E11B875CBF2}" presName="parTrans" presStyleLbl="sibTrans2D1" presStyleIdx="2" presStyleCnt="8"/>
      <dgm:spPr/>
      <dgm:t>
        <a:bodyPr/>
        <a:lstStyle/>
        <a:p>
          <a:endParaRPr lang="ru-RU"/>
        </a:p>
      </dgm:t>
    </dgm:pt>
    <dgm:pt modelId="{7AB25C3D-10F8-4F00-A8E2-AF4AD48D3315}" type="pres">
      <dgm:prSet presAssocID="{02FCAAE3-7500-42AE-80E4-6E11B875CBF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032DEE79-C7D1-450F-B744-A449B36D792B}" type="pres">
      <dgm:prSet presAssocID="{D71766A9-5AB9-472B-AFFA-1E0FA56C48D2}" presName="node" presStyleLbl="node1" presStyleIdx="2" presStyleCnt="8" custScaleX="119743" custScaleY="122186" custRadScaleRad="178407" custRadScaleInc="-2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9E45D-E271-4432-9D6B-BE1915582892}" type="pres">
      <dgm:prSet presAssocID="{7D132194-E99E-4F50-BA05-0D99BEC03935}" presName="parTrans" presStyleLbl="sibTrans2D1" presStyleIdx="3" presStyleCnt="8"/>
      <dgm:spPr/>
      <dgm:t>
        <a:bodyPr/>
        <a:lstStyle/>
        <a:p>
          <a:endParaRPr lang="ru-RU"/>
        </a:p>
      </dgm:t>
    </dgm:pt>
    <dgm:pt modelId="{15DB2482-6677-4E15-9C2E-C767B527D316}" type="pres">
      <dgm:prSet presAssocID="{7D132194-E99E-4F50-BA05-0D99BEC0393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77736A9-233A-4DA7-8488-E98AEABCE11B}" type="pres">
      <dgm:prSet presAssocID="{88B4A081-98B2-4725-9617-786B9CF1AEBB}" presName="node" presStyleLbl="node1" presStyleIdx="3" presStyleCnt="8" custScaleX="141730" custScaleY="128953" custRadScaleRad="170307" custRadScaleInc="-7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C4713-3861-41DE-9295-1167B75F0BFE}" type="pres">
      <dgm:prSet presAssocID="{8CE889A5-A62D-433D-9B2F-77D10BC4C8A2}" presName="parTrans" presStyleLbl="sibTrans2D1" presStyleIdx="4" presStyleCnt="8"/>
      <dgm:spPr/>
      <dgm:t>
        <a:bodyPr/>
        <a:lstStyle/>
        <a:p>
          <a:endParaRPr lang="ru-RU"/>
        </a:p>
      </dgm:t>
    </dgm:pt>
    <dgm:pt modelId="{578C8CA7-C624-4184-AB6D-DC0C505ACEC6}" type="pres">
      <dgm:prSet presAssocID="{8CE889A5-A62D-433D-9B2F-77D10BC4C8A2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5882AD8-86BC-4302-9F2A-0F15353679B9}" type="pres">
      <dgm:prSet presAssocID="{6B04E6EE-9862-470B-9EFD-6B5BB2C52211}" presName="node" presStyleLbl="node1" presStyleIdx="4" presStyleCnt="8" custScaleX="139295" custScaleY="138136" custRadScaleRad="91670" custRadScaleInc="-37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6BF9-0685-4D0F-ADA2-6A42A4DA8D27}" type="pres">
      <dgm:prSet presAssocID="{F86F0C41-9F6E-48D6-8103-24095B808A7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2CEE053A-E129-4412-BEEF-9D00198AA6F6}" type="pres">
      <dgm:prSet presAssocID="{F86F0C41-9F6E-48D6-8103-24095B808A7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F162EEB-4A60-4F23-8ECC-1F4AE3899654}" type="pres">
      <dgm:prSet presAssocID="{FA36CA14-28AA-428C-9FBF-DBC91C465DE4}" presName="node" presStyleLbl="node1" presStyleIdx="5" presStyleCnt="8" custScaleX="120571" custScaleY="110545" custRadScaleRad="139406" custRadScaleInc="8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CBA9D-068F-47C8-B12B-8D3ADCC1BA04}" type="pres">
      <dgm:prSet presAssocID="{B298D241-374F-4C68-B3A1-A1838F8D676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075773D2-77A6-4A05-9840-149854337F27}" type="pres">
      <dgm:prSet presAssocID="{B298D241-374F-4C68-B3A1-A1838F8D676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18978DAA-E629-425C-B2A8-3009E6A93394}" type="pres">
      <dgm:prSet presAssocID="{7B9C5616-EF75-4C9B-9E7A-438818293E62}" presName="node" presStyleLbl="node1" presStyleIdx="6" presStyleCnt="8" custScaleX="153032" custScaleY="134166" custRadScaleRad="156997" custRadScaleInc="-3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A47A9-A589-4BC9-92BC-F142972AF232}" type="pres">
      <dgm:prSet presAssocID="{F45089C3-2EB2-4DB4-A035-E2115892DED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41AB511-928F-413F-802E-ACE4E2514978}" type="pres">
      <dgm:prSet presAssocID="{F45089C3-2EB2-4DB4-A035-E2115892DED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9889728-79AF-4750-8640-12E4958E9CE4}" type="pres">
      <dgm:prSet presAssocID="{3C399F5C-65F0-4D36-8BF9-A8C28D172B93}" presName="node" presStyleLbl="node1" presStyleIdx="7" presStyleCnt="8" custScaleX="130502" custScaleY="113071" custRadScaleRad="173750" custRadScaleInc="-9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52326-CF25-428D-B3F2-1F082740B6E1}" type="presOf" srcId="{30F02F18-3E67-426E-B866-A0DC9FBF86A9}" destId="{CF0D6426-5C53-475E-B30F-2B1BF06153B3}" srcOrd="0" destOrd="0" presId="urn:microsoft.com/office/officeart/2005/8/layout/radial5"/>
    <dgm:cxn modelId="{274976B0-6284-4002-A1C7-79ADC9FABEF7}" srcId="{F1EA7F21-7D7A-4E19-AA4C-F1B3E4EFB673}" destId="{FA36CA14-28AA-428C-9FBF-DBC91C465DE4}" srcOrd="5" destOrd="0" parTransId="{F86F0C41-9F6E-48D6-8103-24095B808A76}" sibTransId="{541B6809-8EE5-49F5-99E5-FC54D6A8D06B}"/>
    <dgm:cxn modelId="{C1ECF9F4-4449-48FA-BFF7-3AB3CC244CE0}" srcId="{F1EA7F21-7D7A-4E19-AA4C-F1B3E4EFB673}" destId="{D71766A9-5AB9-472B-AFFA-1E0FA56C48D2}" srcOrd="2" destOrd="0" parTransId="{02FCAAE3-7500-42AE-80E4-6E11B875CBF2}" sibTransId="{C513401E-A9A3-42EA-97AA-5DE13EC13440}"/>
    <dgm:cxn modelId="{3CB1DC36-0237-4A54-A60C-EB7466ABD20F}" type="presOf" srcId="{8CE889A5-A62D-433D-9B2F-77D10BC4C8A2}" destId="{A30C4713-3861-41DE-9295-1167B75F0BFE}" srcOrd="0" destOrd="0" presId="urn:microsoft.com/office/officeart/2005/8/layout/radial5"/>
    <dgm:cxn modelId="{8FB9D482-88EF-4490-BAFE-6F7EAD636709}" type="presOf" srcId="{8CE889A5-A62D-433D-9B2F-77D10BC4C8A2}" destId="{578C8CA7-C624-4184-AB6D-DC0C505ACEC6}" srcOrd="1" destOrd="0" presId="urn:microsoft.com/office/officeart/2005/8/layout/radial5"/>
    <dgm:cxn modelId="{774128FE-F1B7-4A51-83CA-BFACF7251B50}" type="presOf" srcId="{7D132194-E99E-4F50-BA05-0D99BEC03935}" destId="{7939E45D-E271-4432-9D6B-BE1915582892}" srcOrd="0" destOrd="0" presId="urn:microsoft.com/office/officeart/2005/8/layout/radial5"/>
    <dgm:cxn modelId="{7F3B9FE7-0474-430D-BA7F-20B55FD3747D}" type="presOf" srcId="{3C399F5C-65F0-4D36-8BF9-A8C28D172B93}" destId="{09889728-79AF-4750-8640-12E4958E9CE4}" srcOrd="0" destOrd="0" presId="urn:microsoft.com/office/officeart/2005/8/layout/radial5"/>
    <dgm:cxn modelId="{9654347C-8DB5-4DFF-B3ED-280FBBCFF609}" type="presOf" srcId="{02FCAAE3-7500-42AE-80E4-6E11B875CBF2}" destId="{7AB25C3D-10F8-4F00-A8E2-AF4AD48D3315}" srcOrd="1" destOrd="0" presId="urn:microsoft.com/office/officeart/2005/8/layout/radial5"/>
    <dgm:cxn modelId="{E3828D8D-06DE-4AF2-A2D7-EC42AE6E30E9}" type="presOf" srcId="{E89500B2-1A52-410E-8B4C-0341FB7AB978}" destId="{F8FF9EB5-CEBD-4DE5-9985-1F25026C5C34}" srcOrd="0" destOrd="0" presId="urn:microsoft.com/office/officeart/2005/8/layout/radial5"/>
    <dgm:cxn modelId="{3BD95BF8-22BF-47D0-A17A-44CBB40EED42}" srcId="{F1EA7F21-7D7A-4E19-AA4C-F1B3E4EFB673}" destId="{3EF9933F-A849-4FBE-A5EE-FBD0757E3CF5}" srcOrd="0" destOrd="0" parTransId="{805AD595-EAF6-4435-BF8A-80514BD0194C}" sibTransId="{0E130774-C8AB-42D4-871E-1AA29BAA8B3F}"/>
    <dgm:cxn modelId="{5BABC6A6-340F-4F30-BC16-B81DA07C5673}" type="presOf" srcId="{F1EA7F21-7D7A-4E19-AA4C-F1B3E4EFB673}" destId="{864040B9-399D-4BAF-ADF9-B0C7DEB1BC7C}" srcOrd="0" destOrd="0" presId="urn:microsoft.com/office/officeart/2005/8/layout/radial5"/>
    <dgm:cxn modelId="{BD2342CF-F04D-443E-812F-FFF5A96C9116}" type="presOf" srcId="{6F72E797-87CA-43EB-879D-B2673164C3CC}" destId="{0E7C3DF8-6BB3-40AB-8EAE-0E9C533DA282}" srcOrd="0" destOrd="0" presId="urn:microsoft.com/office/officeart/2005/8/layout/radial5"/>
    <dgm:cxn modelId="{8C46F016-DF64-480D-A872-3458B971D46F}" type="presOf" srcId="{6B04E6EE-9862-470B-9EFD-6B5BB2C52211}" destId="{D5882AD8-86BC-4302-9F2A-0F15353679B9}" srcOrd="0" destOrd="0" presId="urn:microsoft.com/office/officeart/2005/8/layout/radial5"/>
    <dgm:cxn modelId="{E5F7438B-84EE-44B7-A939-6A34F2EC8218}" type="presOf" srcId="{F86F0C41-9F6E-48D6-8103-24095B808A76}" destId="{8BB36BF9-0685-4D0F-ADA2-6A42A4DA8D27}" srcOrd="0" destOrd="0" presId="urn:microsoft.com/office/officeart/2005/8/layout/radial5"/>
    <dgm:cxn modelId="{059ED6A5-4CD7-4D69-BD4E-E34F67FADAE1}" type="presOf" srcId="{3EF9933F-A849-4FBE-A5EE-FBD0757E3CF5}" destId="{FD5F5BE7-E873-46D2-8F6C-8CD271F413E3}" srcOrd="0" destOrd="0" presId="urn:microsoft.com/office/officeart/2005/8/layout/radial5"/>
    <dgm:cxn modelId="{AC733533-AEE1-449F-B065-38AB52F192DC}" type="presOf" srcId="{805AD595-EAF6-4435-BF8A-80514BD0194C}" destId="{2CE75A48-6A6A-45ED-AA13-1C29F247669E}" srcOrd="1" destOrd="0" presId="urn:microsoft.com/office/officeart/2005/8/layout/radial5"/>
    <dgm:cxn modelId="{0165C93F-4281-4A73-9EB0-EDC4844E07AB}" type="presOf" srcId="{B298D241-374F-4C68-B3A1-A1838F8D6760}" destId="{075773D2-77A6-4A05-9840-149854337F27}" srcOrd="1" destOrd="0" presId="urn:microsoft.com/office/officeart/2005/8/layout/radial5"/>
    <dgm:cxn modelId="{2790A75A-1500-4E6D-9544-C30CBA8EFFC2}" type="presOf" srcId="{FA36CA14-28AA-428C-9FBF-DBC91C465DE4}" destId="{AF162EEB-4A60-4F23-8ECC-1F4AE3899654}" srcOrd="0" destOrd="0" presId="urn:microsoft.com/office/officeart/2005/8/layout/radial5"/>
    <dgm:cxn modelId="{ABCD92E0-1F12-4044-9087-CE43911314DD}" srcId="{30F02F18-3E67-426E-B866-A0DC9FBF86A9}" destId="{F1EA7F21-7D7A-4E19-AA4C-F1B3E4EFB673}" srcOrd="0" destOrd="0" parTransId="{2126299E-22BE-42B0-8935-92E3496C6283}" sibTransId="{C06076EF-334B-4475-A59E-6E7D8DE032C0}"/>
    <dgm:cxn modelId="{FE346244-E5F4-4A0F-B086-A8E8760426CA}" srcId="{F1EA7F21-7D7A-4E19-AA4C-F1B3E4EFB673}" destId="{E89500B2-1A52-410E-8B4C-0341FB7AB978}" srcOrd="1" destOrd="0" parTransId="{6F72E797-87CA-43EB-879D-B2673164C3CC}" sibTransId="{FB8D03B6-FFBB-4457-B870-7284829DEC90}"/>
    <dgm:cxn modelId="{6328672E-7A69-4B96-B63A-FDC30A2AFFC0}" type="presOf" srcId="{7D132194-E99E-4F50-BA05-0D99BEC03935}" destId="{15DB2482-6677-4E15-9C2E-C767B527D316}" srcOrd="1" destOrd="0" presId="urn:microsoft.com/office/officeart/2005/8/layout/radial5"/>
    <dgm:cxn modelId="{9446C1E2-57C2-4BBB-8871-38E1AF28147D}" type="presOf" srcId="{7B9C5616-EF75-4C9B-9E7A-438818293E62}" destId="{18978DAA-E629-425C-B2A8-3009E6A93394}" srcOrd="0" destOrd="0" presId="urn:microsoft.com/office/officeart/2005/8/layout/radial5"/>
    <dgm:cxn modelId="{EE1B418B-AD35-40D9-B836-EE843E318B44}" type="presOf" srcId="{88B4A081-98B2-4725-9617-786B9CF1AEBB}" destId="{777736A9-233A-4DA7-8488-E98AEABCE11B}" srcOrd="0" destOrd="0" presId="urn:microsoft.com/office/officeart/2005/8/layout/radial5"/>
    <dgm:cxn modelId="{CB270369-F484-4D91-B3DE-492F35159897}" srcId="{F1EA7F21-7D7A-4E19-AA4C-F1B3E4EFB673}" destId="{6B04E6EE-9862-470B-9EFD-6B5BB2C52211}" srcOrd="4" destOrd="0" parTransId="{8CE889A5-A62D-433D-9B2F-77D10BC4C8A2}" sibTransId="{39A4779B-A786-4458-B4A7-DA4F46BBE27C}"/>
    <dgm:cxn modelId="{4C56645F-09F5-42A5-8D29-43D19990960C}" srcId="{F1EA7F21-7D7A-4E19-AA4C-F1B3E4EFB673}" destId="{3C399F5C-65F0-4D36-8BF9-A8C28D172B93}" srcOrd="7" destOrd="0" parTransId="{F45089C3-2EB2-4DB4-A035-E2115892DEDB}" sibTransId="{7C577E0E-9E20-49C0-BF9D-177ED129B98F}"/>
    <dgm:cxn modelId="{11F25CDA-B735-4BDB-9C22-C820435D75CE}" srcId="{F1EA7F21-7D7A-4E19-AA4C-F1B3E4EFB673}" destId="{88B4A081-98B2-4725-9617-786B9CF1AEBB}" srcOrd="3" destOrd="0" parTransId="{7D132194-E99E-4F50-BA05-0D99BEC03935}" sibTransId="{E5BB43C6-A2A0-4B79-B3DB-B78EBA98E42A}"/>
    <dgm:cxn modelId="{D7BEDC19-F810-4D64-BF93-57F437477720}" type="presOf" srcId="{F45089C3-2EB2-4DB4-A035-E2115892DEDB}" destId="{541AB511-928F-413F-802E-ACE4E2514978}" srcOrd="1" destOrd="0" presId="urn:microsoft.com/office/officeart/2005/8/layout/radial5"/>
    <dgm:cxn modelId="{0B76DA10-F784-4436-94B7-5167464723BE}" type="presOf" srcId="{02FCAAE3-7500-42AE-80E4-6E11B875CBF2}" destId="{D81CD86C-0721-4366-98C0-9D82ABEC3DCB}" srcOrd="0" destOrd="0" presId="urn:microsoft.com/office/officeart/2005/8/layout/radial5"/>
    <dgm:cxn modelId="{D8DE9C9C-D49C-40E3-8729-086ACDD2ABDE}" type="presOf" srcId="{F86F0C41-9F6E-48D6-8103-24095B808A76}" destId="{2CEE053A-E129-4412-BEEF-9D00198AA6F6}" srcOrd="1" destOrd="0" presId="urn:microsoft.com/office/officeart/2005/8/layout/radial5"/>
    <dgm:cxn modelId="{EC03C3C7-7D75-42F2-9E19-E9EC88212C7D}" srcId="{F1EA7F21-7D7A-4E19-AA4C-F1B3E4EFB673}" destId="{7B9C5616-EF75-4C9B-9E7A-438818293E62}" srcOrd="6" destOrd="0" parTransId="{B298D241-374F-4C68-B3A1-A1838F8D6760}" sibTransId="{946C4764-D80D-489D-A050-4A03540E6994}"/>
    <dgm:cxn modelId="{AF0B888A-35BA-47F7-93BD-9C24A27BE242}" type="presOf" srcId="{D71766A9-5AB9-472B-AFFA-1E0FA56C48D2}" destId="{032DEE79-C7D1-450F-B744-A449B36D792B}" srcOrd="0" destOrd="0" presId="urn:microsoft.com/office/officeart/2005/8/layout/radial5"/>
    <dgm:cxn modelId="{17C1BD9D-BBF7-45EC-9B42-56CF095A01B6}" type="presOf" srcId="{B298D241-374F-4C68-B3A1-A1838F8D6760}" destId="{B8FCBA9D-068F-47C8-B12B-8D3ADCC1BA04}" srcOrd="0" destOrd="0" presId="urn:microsoft.com/office/officeart/2005/8/layout/radial5"/>
    <dgm:cxn modelId="{A4729883-ACEB-4DF0-A1B1-C332823DBB81}" type="presOf" srcId="{6F72E797-87CA-43EB-879D-B2673164C3CC}" destId="{3DD512EF-93D6-430D-AA4F-9CE3270DF17F}" srcOrd="1" destOrd="0" presId="urn:microsoft.com/office/officeart/2005/8/layout/radial5"/>
    <dgm:cxn modelId="{84BBDFFB-9FF8-476A-8249-6872E2D61019}" type="presOf" srcId="{F45089C3-2EB2-4DB4-A035-E2115892DEDB}" destId="{E4DA47A9-A589-4BC9-92BC-F142972AF232}" srcOrd="0" destOrd="0" presId="urn:microsoft.com/office/officeart/2005/8/layout/radial5"/>
    <dgm:cxn modelId="{1FE92218-203E-480A-94F6-E42802B8B220}" type="presOf" srcId="{805AD595-EAF6-4435-BF8A-80514BD0194C}" destId="{41FE721D-8085-49A7-8782-FF0E97289234}" srcOrd="0" destOrd="0" presId="urn:microsoft.com/office/officeart/2005/8/layout/radial5"/>
    <dgm:cxn modelId="{17C4E97F-FC42-4FAA-ACF9-E17073545C5B}" type="presParOf" srcId="{CF0D6426-5C53-475E-B30F-2B1BF06153B3}" destId="{864040B9-399D-4BAF-ADF9-B0C7DEB1BC7C}" srcOrd="0" destOrd="0" presId="urn:microsoft.com/office/officeart/2005/8/layout/radial5"/>
    <dgm:cxn modelId="{12178CCF-7371-4F34-B1A7-13AE1177F8E8}" type="presParOf" srcId="{CF0D6426-5C53-475E-B30F-2B1BF06153B3}" destId="{41FE721D-8085-49A7-8782-FF0E97289234}" srcOrd="1" destOrd="0" presId="urn:microsoft.com/office/officeart/2005/8/layout/radial5"/>
    <dgm:cxn modelId="{FEBC7000-7190-45CA-BBCE-34D61A605F6C}" type="presParOf" srcId="{41FE721D-8085-49A7-8782-FF0E97289234}" destId="{2CE75A48-6A6A-45ED-AA13-1C29F247669E}" srcOrd="0" destOrd="0" presId="urn:microsoft.com/office/officeart/2005/8/layout/radial5"/>
    <dgm:cxn modelId="{292A21EA-D24A-439D-9691-55462E9A085B}" type="presParOf" srcId="{CF0D6426-5C53-475E-B30F-2B1BF06153B3}" destId="{FD5F5BE7-E873-46D2-8F6C-8CD271F413E3}" srcOrd="2" destOrd="0" presId="urn:microsoft.com/office/officeart/2005/8/layout/radial5"/>
    <dgm:cxn modelId="{38B7F661-94C1-4432-AE59-45DC981A573A}" type="presParOf" srcId="{CF0D6426-5C53-475E-B30F-2B1BF06153B3}" destId="{0E7C3DF8-6BB3-40AB-8EAE-0E9C533DA282}" srcOrd="3" destOrd="0" presId="urn:microsoft.com/office/officeart/2005/8/layout/radial5"/>
    <dgm:cxn modelId="{67E2DC28-6AD9-4430-B0F5-56B773296592}" type="presParOf" srcId="{0E7C3DF8-6BB3-40AB-8EAE-0E9C533DA282}" destId="{3DD512EF-93D6-430D-AA4F-9CE3270DF17F}" srcOrd="0" destOrd="0" presId="urn:microsoft.com/office/officeart/2005/8/layout/radial5"/>
    <dgm:cxn modelId="{17060F2C-557F-4806-9EB2-DE95ECE749FB}" type="presParOf" srcId="{CF0D6426-5C53-475E-B30F-2B1BF06153B3}" destId="{F8FF9EB5-CEBD-4DE5-9985-1F25026C5C34}" srcOrd="4" destOrd="0" presId="urn:microsoft.com/office/officeart/2005/8/layout/radial5"/>
    <dgm:cxn modelId="{9C93E92E-4178-481A-B155-76F124CA17D9}" type="presParOf" srcId="{CF0D6426-5C53-475E-B30F-2B1BF06153B3}" destId="{D81CD86C-0721-4366-98C0-9D82ABEC3DCB}" srcOrd="5" destOrd="0" presId="urn:microsoft.com/office/officeart/2005/8/layout/radial5"/>
    <dgm:cxn modelId="{9345FE39-89D7-4C20-852B-8D9E30A2432B}" type="presParOf" srcId="{D81CD86C-0721-4366-98C0-9D82ABEC3DCB}" destId="{7AB25C3D-10F8-4F00-A8E2-AF4AD48D3315}" srcOrd="0" destOrd="0" presId="urn:microsoft.com/office/officeart/2005/8/layout/radial5"/>
    <dgm:cxn modelId="{EAC69BB8-6F02-413A-A83D-CD88B501E0A1}" type="presParOf" srcId="{CF0D6426-5C53-475E-B30F-2B1BF06153B3}" destId="{032DEE79-C7D1-450F-B744-A449B36D792B}" srcOrd="6" destOrd="0" presId="urn:microsoft.com/office/officeart/2005/8/layout/radial5"/>
    <dgm:cxn modelId="{3E1C833F-C636-4CC2-9158-26B5B21A2158}" type="presParOf" srcId="{CF0D6426-5C53-475E-B30F-2B1BF06153B3}" destId="{7939E45D-E271-4432-9D6B-BE1915582892}" srcOrd="7" destOrd="0" presId="urn:microsoft.com/office/officeart/2005/8/layout/radial5"/>
    <dgm:cxn modelId="{CABC870D-4A0F-4819-808A-FC4EF6CFC557}" type="presParOf" srcId="{7939E45D-E271-4432-9D6B-BE1915582892}" destId="{15DB2482-6677-4E15-9C2E-C767B527D316}" srcOrd="0" destOrd="0" presId="urn:microsoft.com/office/officeart/2005/8/layout/radial5"/>
    <dgm:cxn modelId="{5489CD70-6BBD-40CE-9895-1EE4F5FFC8C8}" type="presParOf" srcId="{CF0D6426-5C53-475E-B30F-2B1BF06153B3}" destId="{777736A9-233A-4DA7-8488-E98AEABCE11B}" srcOrd="8" destOrd="0" presId="urn:microsoft.com/office/officeart/2005/8/layout/radial5"/>
    <dgm:cxn modelId="{AD70A86B-5B6C-40CF-8A41-2D673BF4EF9B}" type="presParOf" srcId="{CF0D6426-5C53-475E-B30F-2B1BF06153B3}" destId="{A30C4713-3861-41DE-9295-1167B75F0BFE}" srcOrd="9" destOrd="0" presId="urn:microsoft.com/office/officeart/2005/8/layout/radial5"/>
    <dgm:cxn modelId="{CA4043EE-E724-446A-9813-859EC6183E27}" type="presParOf" srcId="{A30C4713-3861-41DE-9295-1167B75F0BFE}" destId="{578C8CA7-C624-4184-AB6D-DC0C505ACEC6}" srcOrd="0" destOrd="0" presId="urn:microsoft.com/office/officeart/2005/8/layout/radial5"/>
    <dgm:cxn modelId="{D8B73EB7-86CB-4452-893D-F04951583113}" type="presParOf" srcId="{CF0D6426-5C53-475E-B30F-2B1BF06153B3}" destId="{D5882AD8-86BC-4302-9F2A-0F15353679B9}" srcOrd="10" destOrd="0" presId="urn:microsoft.com/office/officeart/2005/8/layout/radial5"/>
    <dgm:cxn modelId="{89C4B89F-0C71-4253-832D-AD4D6EBE450C}" type="presParOf" srcId="{CF0D6426-5C53-475E-B30F-2B1BF06153B3}" destId="{8BB36BF9-0685-4D0F-ADA2-6A42A4DA8D27}" srcOrd="11" destOrd="0" presId="urn:microsoft.com/office/officeart/2005/8/layout/radial5"/>
    <dgm:cxn modelId="{EAFD1583-C3DD-4725-B2A8-EAEF8065E6A5}" type="presParOf" srcId="{8BB36BF9-0685-4D0F-ADA2-6A42A4DA8D27}" destId="{2CEE053A-E129-4412-BEEF-9D00198AA6F6}" srcOrd="0" destOrd="0" presId="urn:microsoft.com/office/officeart/2005/8/layout/radial5"/>
    <dgm:cxn modelId="{FE7E7803-C65B-4DC5-9C57-C5A889B37AA5}" type="presParOf" srcId="{CF0D6426-5C53-475E-B30F-2B1BF06153B3}" destId="{AF162EEB-4A60-4F23-8ECC-1F4AE3899654}" srcOrd="12" destOrd="0" presId="urn:microsoft.com/office/officeart/2005/8/layout/radial5"/>
    <dgm:cxn modelId="{66F735A3-A79C-4E1F-9BAF-D760FFA6A638}" type="presParOf" srcId="{CF0D6426-5C53-475E-B30F-2B1BF06153B3}" destId="{B8FCBA9D-068F-47C8-B12B-8D3ADCC1BA04}" srcOrd="13" destOrd="0" presId="urn:microsoft.com/office/officeart/2005/8/layout/radial5"/>
    <dgm:cxn modelId="{F0B715BD-C2CB-41A2-8600-E880F15A8CB3}" type="presParOf" srcId="{B8FCBA9D-068F-47C8-B12B-8D3ADCC1BA04}" destId="{075773D2-77A6-4A05-9840-149854337F27}" srcOrd="0" destOrd="0" presId="urn:microsoft.com/office/officeart/2005/8/layout/radial5"/>
    <dgm:cxn modelId="{EA7EC929-2B7B-442A-94F5-1AFC9D82DB59}" type="presParOf" srcId="{CF0D6426-5C53-475E-B30F-2B1BF06153B3}" destId="{18978DAA-E629-425C-B2A8-3009E6A93394}" srcOrd="14" destOrd="0" presId="urn:microsoft.com/office/officeart/2005/8/layout/radial5"/>
    <dgm:cxn modelId="{868450FC-2016-4CAE-BE15-517BCF96ED12}" type="presParOf" srcId="{CF0D6426-5C53-475E-B30F-2B1BF06153B3}" destId="{E4DA47A9-A589-4BC9-92BC-F142972AF232}" srcOrd="15" destOrd="0" presId="urn:microsoft.com/office/officeart/2005/8/layout/radial5"/>
    <dgm:cxn modelId="{09036DDE-D010-4C93-85D6-472827185F1A}" type="presParOf" srcId="{E4DA47A9-A589-4BC9-92BC-F142972AF232}" destId="{541AB511-928F-413F-802E-ACE4E2514978}" srcOrd="0" destOrd="0" presId="urn:microsoft.com/office/officeart/2005/8/layout/radial5"/>
    <dgm:cxn modelId="{D1B47AD1-8178-4301-B97F-9121CD697E93}" type="presParOf" srcId="{CF0D6426-5C53-475E-B30F-2B1BF06153B3}" destId="{09889728-79AF-4750-8640-12E4958E9CE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040B9-399D-4BAF-ADF9-B0C7DEB1BC7C}">
      <dsp:nvSpPr>
        <dsp:cNvPr id="0" name=""/>
        <dsp:cNvSpPr/>
      </dsp:nvSpPr>
      <dsp:spPr>
        <a:xfrm>
          <a:off x="3857670" y="1857395"/>
          <a:ext cx="2191310" cy="199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Компетенции НОУ «УЦПР»</a:t>
          </a:r>
          <a:endParaRPr lang="ru-RU" sz="1400" kern="1200" dirty="0"/>
        </a:p>
      </dsp:txBody>
      <dsp:txXfrm>
        <a:off x="3857670" y="1857395"/>
        <a:ext cx="2191310" cy="1994996"/>
      </dsp:txXfrm>
    </dsp:sp>
    <dsp:sp modelId="{41FE721D-8085-49A7-8782-FF0E97289234}">
      <dsp:nvSpPr>
        <dsp:cNvPr id="0" name=""/>
        <dsp:cNvSpPr/>
      </dsp:nvSpPr>
      <dsp:spPr>
        <a:xfrm rot="14791849">
          <a:off x="4376809" y="1506061"/>
          <a:ext cx="200999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4791849">
        <a:off x="4376809" y="1506061"/>
        <a:ext cx="200999" cy="504913"/>
      </dsp:txXfrm>
    </dsp:sp>
    <dsp:sp modelId="{FD5F5BE7-E873-46D2-8F6C-8CD271F413E3}">
      <dsp:nvSpPr>
        <dsp:cNvPr id="0" name=""/>
        <dsp:cNvSpPr/>
      </dsp:nvSpPr>
      <dsp:spPr>
        <a:xfrm>
          <a:off x="3214714" y="-71431"/>
          <a:ext cx="1685172" cy="1725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программ профессиональной подготовки</a:t>
          </a:r>
          <a:endParaRPr lang="ru-RU" sz="1400" kern="1200" dirty="0"/>
        </a:p>
      </dsp:txBody>
      <dsp:txXfrm>
        <a:off x="3214714" y="-71431"/>
        <a:ext cx="1685172" cy="1725148"/>
      </dsp:txXfrm>
    </dsp:sp>
    <dsp:sp modelId="{0E7C3DF8-6BB3-40AB-8EAE-0E9C533DA282}">
      <dsp:nvSpPr>
        <dsp:cNvPr id="0" name=""/>
        <dsp:cNvSpPr/>
      </dsp:nvSpPr>
      <dsp:spPr>
        <a:xfrm rot="19105230">
          <a:off x="5841557" y="1565459"/>
          <a:ext cx="561169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105230">
        <a:off x="5841557" y="1565459"/>
        <a:ext cx="561169" cy="504913"/>
      </dsp:txXfrm>
    </dsp:sp>
    <dsp:sp modelId="{F8FF9EB5-CEBD-4DE5-9985-1F25026C5C34}">
      <dsp:nvSpPr>
        <dsp:cNvPr id="0" name=""/>
        <dsp:cNvSpPr/>
      </dsp:nvSpPr>
      <dsp:spPr>
        <a:xfrm>
          <a:off x="6286547" y="142865"/>
          <a:ext cx="1705554" cy="1545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Конкурсы профессионального мастерства</a:t>
          </a:r>
          <a:endParaRPr lang="ru-RU" sz="1400" kern="1200" dirty="0"/>
        </a:p>
      </dsp:txBody>
      <dsp:txXfrm>
        <a:off x="6286547" y="142865"/>
        <a:ext cx="1705554" cy="1545210"/>
      </dsp:txXfrm>
    </dsp:sp>
    <dsp:sp modelId="{D81CD86C-0721-4366-98C0-9D82ABEC3DCB}">
      <dsp:nvSpPr>
        <dsp:cNvPr id="0" name=""/>
        <dsp:cNvSpPr/>
      </dsp:nvSpPr>
      <dsp:spPr>
        <a:xfrm rot="21345616">
          <a:off x="6473039" y="2451354"/>
          <a:ext cx="1036557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345616">
        <a:off x="6473039" y="2451354"/>
        <a:ext cx="1036557" cy="504913"/>
      </dsp:txXfrm>
    </dsp:sp>
    <dsp:sp modelId="{032DEE79-C7D1-450F-B744-A449B36D792B}">
      <dsp:nvSpPr>
        <dsp:cNvPr id="0" name=""/>
        <dsp:cNvSpPr/>
      </dsp:nvSpPr>
      <dsp:spPr>
        <a:xfrm>
          <a:off x="7993678" y="1753651"/>
          <a:ext cx="1600409" cy="163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Аттестация в системе НАКС</a:t>
          </a:r>
          <a:endParaRPr lang="ru-RU" sz="1400" kern="1200" dirty="0"/>
        </a:p>
      </dsp:txBody>
      <dsp:txXfrm>
        <a:off x="7993678" y="1753651"/>
        <a:ext cx="1600409" cy="1633060"/>
      </dsp:txXfrm>
    </dsp:sp>
    <dsp:sp modelId="{7939E45D-E271-4432-9D6B-BE1915582892}">
      <dsp:nvSpPr>
        <dsp:cNvPr id="0" name=""/>
        <dsp:cNvSpPr/>
      </dsp:nvSpPr>
      <dsp:spPr>
        <a:xfrm rot="1800548">
          <a:off x="6169723" y="3592568"/>
          <a:ext cx="995862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548">
        <a:off x="6169723" y="3592568"/>
        <a:ext cx="995862" cy="504913"/>
      </dsp:txXfrm>
    </dsp:sp>
    <dsp:sp modelId="{777736A9-233A-4DA7-8488-E98AEABCE11B}">
      <dsp:nvSpPr>
        <dsp:cNvPr id="0" name=""/>
        <dsp:cNvSpPr/>
      </dsp:nvSpPr>
      <dsp:spPr>
        <a:xfrm>
          <a:off x="7358106" y="3929083"/>
          <a:ext cx="1894273" cy="1723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программ ДПО</a:t>
          </a:r>
          <a:endParaRPr lang="ru-RU" sz="1400" kern="1200" dirty="0"/>
        </a:p>
      </dsp:txBody>
      <dsp:txXfrm>
        <a:off x="7358106" y="3929083"/>
        <a:ext cx="1894273" cy="1723504"/>
      </dsp:txXfrm>
    </dsp:sp>
    <dsp:sp modelId="{A30C4713-3861-41DE-9295-1167B75F0BFE}">
      <dsp:nvSpPr>
        <dsp:cNvPr id="0" name=""/>
        <dsp:cNvSpPr/>
      </dsp:nvSpPr>
      <dsp:spPr>
        <a:xfrm rot="4978354">
          <a:off x="5027318" y="3706527"/>
          <a:ext cx="124217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4978354">
        <a:off x="5027318" y="3706527"/>
        <a:ext cx="124217" cy="504913"/>
      </dsp:txXfrm>
    </dsp:sp>
    <dsp:sp modelId="{D5882AD8-86BC-4302-9F2A-0F15353679B9}">
      <dsp:nvSpPr>
        <dsp:cNvPr id="0" name=""/>
        <dsp:cNvSpPr/>
      </dsp:nvSpPr>
      <dsp:spPr>
        <a:xfrm>
          <a:off x="4286282" y="4071958"/>
          <a:ext cx="1861728" cy="184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Аттестация специалистов сварочного производства в системе </a:t>
          </a:r>
          <a:r>
            <a:rPr lang="en-US" sz="1400" kern="1200" dirty="0" err="1" smtClean="0"/>
            <a:t>Pers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Sert</a:t>
          </a:r>
          <a:r>
            <a:rPr lang="en-US" sz="1400" kern="1200" dirty="0" smtClean="0"/>
            <a:t> TUV</a:t>
          </a:r>
          <a:endParaRPr lang="ru-RU" sz="1400" kern="1200" dirty="0"/>
        </a:p>
      </dsp:txBody>
      <dsp:txXfrm>
        <a:off x="4286282" y="4071958"/>
        <a:ext cx="1861728" cy="1846238"/>
      </dsp:txXfrm>
    </dsp:sp>
    <dsp:sp modelId="{8BB36BF9-0685-4D0F-ADA2-6A42A4DA8D27}">
      <dsp:nvSpPr>
        <dsp:cNvPr id="0" name=""/>
        <dsp:cNvSpPr/>
      </dsp:nvSpPr>
      <dsp:spPr>
        <a:xfrm rot="8189653">
          <a:off x="3307618" y="3802632"/>
          <a:ext cx="762439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8189653">
        <a:off x="3307618" y="3802632"/>
        <a:ext cx="762439" cy="504913"/>
      </dsp:txXfrm>
    </dsp:sp>
    <dsp:sp modelId="{AF162EEB-4A60-4F23-8ECC-1F4AE3899654}">
      <dsp:nvSpPr>
        <dsp:cNvPr id="0" name=""/>
        <dsp:cNvSpPr/>
      </dsp:nvSpPr>
      <dsp:spPr>
        <a:xfrm>
          <a:off x="1785957" y="4357713"/>
          <a:ext cx="1611475" cy="1477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Провайдер учебных курсов системы «Русский Регистр»</a:t>
          </a:r>
          <a:endParaRPr lang="ru-RU" sz="1400" kern="1200" dirty="0"/>
        </a:p>
      </dsp:txBody>
      <dsp:txXfrm>
        <a:off x="1785957" y="4357713"/>
        <a:ext cx="1611475" cy="1477474"/>
      </dsp:txXfrm>
    </dsp:sp>
    <dsp:sp modelId="{B8FCBA9D-068F-47C8-B12B-8D3ADCC1BA04}">
      <dsp:nvSpPr>
        <dsp:cNvPr id="0" name=""/>
        <dsp:cNvSpPr/>
      </dsp:nvSpPr>
      <dsp:spPr>
        <a:xfrm rot="10215527">
          <a:off x="2750961" y="2911599"/>
          <a:ext cx="802969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215527">
        <a:off x="2750961" y="2911599"/>
        <a:ext cx="802969" cy="504913"/>
      </dsp:txXfrm>
    </dsp:sp>
    <dsp:sp modelId="{18978DAA-E629-425C-B2A8-3009E6A93394}">
      <dsp:nvSpPr>
        <dsp:cNvPr id="0" name=""/>
        <dsp:cNvSpPr/>
      </dsp:nvSpPr>
      <dsp:spPr>
        <a:xfrm>
          <a:off x="357182" y="2571776"/>
          <a:ext cx="2045328" cy="1793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Уполномоченный центр Системы «</a:t>
          </a:r>
          <a:r>
            <a:rPr lang="ru-RU" sz="1400" kern="1200" dirty="0" err="1" smtClean="0"/>
            <a:t>Росатомсертификация</a:t>
          </a:r>
          <a:r>
            <a:rPr lang="ru-RU" sz="1400" kern="1200" dirty="0" smtClean="0"/>
            <a:t>»</a:t>
          </a:r>
          <a:endParaRPr lang="ru-RU" sz="1400" kern="1200" dirty="0"/>
        </a:p>
      </dsp:txBody>
      <dsp:txXfrm>
        <a:off x="357182" y="2571776"/>
        <a:ext cx="2045328" cy="1793177"/>
      </dsp:txXfrm>
    </dsp:sp>
    <dsp:sp modelId="{E4DA47A9-A589-4BC9-92BC-F142972AF232}">
      <dsp:nvSpPr>
        <dsp:cNvPr id="0" name=""/>
        <dsp:cNvSpPr/>
      </dsp:nvSpPr>
      <dsp:spPr>
        <a:xfrm rot="12161893">
          <a:off x="2512368" y="1806321"/>
          <a:ext cx="1075233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161893">
        <a:off x="2512368" y="1806321"/>
        <a:ext cx="1075233" cy="504913"/>
      </dsp:txXfrm>
    </dsp:sp>
    <dsp:sp modelId="{09889728-79AF-4750-8640-12E4958E9CE4}">
      <dsp:nvSpPr>
        <dsp:cNvPr id="0" name=""/>
        <dsp:cNvSpPr/>
      </dsp:nvSpPr>
      <dsp:spPr>
        <a:xfrm>
          <a:off x="428623" y="571493"/>
          <a:ext cx="1744207" cy="1511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и проверка знаний в области Охраны  труда</a:t>
          </a:r>
          <a:endParaRPr lang="ru-RU" sz="1400" kern="1200" dirty="0"/>
        </a:p>
      </dsp:txBody>
      <dsp:txXfrm>
        <a:off x="428623" y="571493"/>
        <a:ext cx="1744207" cy="151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6F57-42BC-4A10-9760-D003B7AC482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55DCC-D3F5-458A-A7A2-E32821A0F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7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3C3B-5E6B-4425-A936-4535511E196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DCC4-B2CF-45B3-AFE9-F68B1D382E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DCC4-B2CF-45B3-AFE9-F68B1D382E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23741" y="3337561"/>
            <a:ext cx="7909934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28607" y="1544812"/>
            <a:ext cx="7909934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FE6D0C80-EDD7-4538-8DE5-57E6CB620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6418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697-9FAB-4B98-AE4B-04AF45802D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89484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3" y="274638"/>
            <a:ext cx="2511385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274638"/>
            <a:ext cx="7348128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222B-3FC6-4B5B-83B5-8AD4BE2575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950512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4" y="117399"/>
            <a:ext cx="8989173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fld id="{02E6556E-D0EC-4C6D-B813-6ABD345084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95330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947168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7" y="-24"/>
            <a:ext cx="9115399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87" y="1000109"/>
            <a:ext cx="9115399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B9184FC3-6149-4CDD-ACA3-7141AE02A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8" y="3583837"/>
            <a:ext cx="8092242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128" y="2485801"/>
            <a:ext cx="8092242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045D-C4C9-4080-9C0F-BB64B8AA5B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19518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7" y="274638"/>
            <a:ext cx="9115399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087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8801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A1DD-1691-494A-9006-3B6B0106AE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63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-24"/>
            <a:ext cx="10045542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7" y="5486400"/>
            <a:ext cx="493169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69996" y="5486400"/>
            <a:ext cx="4933632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58087" y="1516913"/>
            <a:ext cx="4931695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9996" y="1516913"/>
            <a:ext cx="4933632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E9B-CE83-4A6D-8DF5-EDC5876A66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344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196" y="2071678"/>
            <a:ext cx="9119120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8B34-092C-41DA-89F5-C7D8840F9F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95660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FDD0-F24C-49A2-9C3D-69FC0C543B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5229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5" y="1185529"/>
            <a:ext cx="39066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86" y="214424"/>
            <a:ext cx="3348514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58085" y="1981200"/>
            <a:ext cx="8650328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FFE4-12DD-4E0A-B76A-90E722420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956249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13047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879" y="1705709"/>
            <a:ext cx="3727734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0770" y="1019907"/>
            <a:ext cx="5022771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2883" y="2998765"/>
            <a:ext cx="3727731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58086" y="6422064"/>
            <a:ext cx="2604400" cy="365125"/>
          </a:xfrm>
        </p:spPr>
        <p:txBody>
          <a:bodyPr/>
          <a:lstStyle/>
          <a:p>
            <a:fld id="{F8582E44-AE9C-4AF7-A26F-D08D978DDB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99185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929371" y="0"/>
            <a:ext cx="223234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87" y="-24"/>
            <a:ext cx="9115399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58087" y="1600201"/>
            <a:ext cx="9115399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58086" y="6422064"/>
            <a:ext cx="26044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65143D-5BB0-43FE-9CD8-AEDC41C97DCF}" type="datetime1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21.01.2015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813586" y="6422064"/>
            <a:ext cx="3534542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952528" y="6422064"/>
            <a:ext cx="93014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76097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56" y="980728"/>
            <a:ext cx="10783409" cy="5126056"/>
          </a:xfrm>
        </p:spPr>
        <p:txBody>
          <a:bodyPr>
            <a:normAutofit/>
          </a:bodyPr>
          <a:lstStyle/>
          <a:p>
            <a:pPr marL="41189" indent="0" algn="ctr">
              <a:buNone/>
            </a:pPr>
            <a:r>
              <a:rPr lang="ru-RU" sz="5400" b="1" i="1" dirty="0" smtClean="0">
                <a:solidFill>
                  <a:srgbClr val="FFFF00"/>
                </a:solidFill>
              </a:rPr>
              <a:t>Об итогах деятельности НОУ «УЦПР» за период </a:t>
            </a:r>
          </a:p>
          <a:p>
            <a:pPr marL="41189" indent="0" algn="ctr">
              <a:buNone/>
            </a:pPr>
            <a:r>
              <a:rPr lang="ru-RU" sz="5400" b="1" i="1" dirty="0" smtClean="0">
                <a:solidFill>
                  <a:srgbClr val="FFFF00"/>
                </a:solidFill>
              </a:rPr>
              <a:t>2011 - 2014 г.г.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6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2223270" y="214290"/>
            <a:ext cx="7715304" cy="590931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РОСТА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69"/>
          <p:cNvGrpSpPr/>
          <p:nvPr/>
        </p:nvGrpSpPr>
        <p:grpSpPr>
          <a:xfrm>
            <a:off x="576000" y="504000"/>
            <a:ext cx="9887132" cy="5742554"/>
            <a:chOff x="576000" y="504000"/>
            <a:chExt cx="9887132" cy="5742554"/>
          </a:xfrm>
        </p:grpSpPr>
        <p:cxnSp>
          <p:nvCxnSpPr>
            <p:cNvPr id="71" name="Прямая со стрелкой 70"/>
            <p:cNvCxnSpPr/>
            <p:nvPr/>
          </p:nvCxnSpPr>
          <p:spPr>
            <a:xfrm>
              <a:off x="1332000" y="1080000"/>
              <a:ext cx="0" cy="288000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1332000" y="208800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1332000" y="309600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1332000" y="410400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1332000" y="5112000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Скругленный прямоугольник 75"/>
            <p:cNvSpPr/>
            <p:nvPr/>
          </p:nvSpPr>
          <p:spPr>
            <a:xfrm>
              <a:off x="576000" y="504000"/>
              <a:ext cx="1512000" cy="57600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b="1" dirty="0" smtClean="0">
                  <a:solidFill>
                    <a:srgbClr val="00B050"/>
                  </a:solidFill>
                </a:rPr>
                <a:t>Ученик</a:t>
              </a:r>
              <a:endParaRPr lang="ru-RU" sz="1600" dirty="0">
                <a:solidFill>
                  <a:srgbClr val="00B050"/>
                </a:solidFill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576000" y="1368000"/>
              <a:ext cx="1512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Основная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профессия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 + 3 разряд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576000" y="2376000"/>
              <a:ext cx="1512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Основная</a:t>
              </a:r>
            </a:p>
            <a:p>
              <a:pPr algn="ctr"/>
              <a:r>
                <a:rPr lang="ru-RU" sz="1200" b="1" dirty="0" smtClean="0"/>
                <a:t>профессия</a:t>
              </a:r>
            </a:p>
            <a:p>
              <a:pPr algn="ctr"/>
              <a:r>
                <a:rPr lang="ru-RU" sz="1200" b="1" dirty="0" smtClean="0"/>
                <a:t>4 разряд</a:t>
              </a:r>
              <a:endParaRPr lang="ru-RU" sz="1200" b="1" dirty="0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576000" y="3384000"/>
              <a:ext cx="1512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Основная</a:t>
              </a:r>
            </a:p>
            <a:p>
              <a:pPr algn="ctr"/>
              <a:r>
                <a:rPr lang="ru-RU" sz="1200" b="1" dirty="0" smtClean="0"/>
                <a:t>профессия</a:t>
              </a:r>
            </a:p>
            <a:p>
              <a:pPr algn="ctr"/>
              <a:r>
                <a:rPr lang="ru-RU" sz="1200" b="1" dirty="0" smtClean="0"/>
                <a:t>5 разряд</a:t>
              </a:r>
              <a:endParaRPr lang="ru-RU" sz="1200" b="1" dirty="0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576000" y="4392000"/>
              <a:ext cx="1512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Основная</a:t>
              </a:r>
            </a:p>
            <a:p>
              <a:pPr algn="ctr"/>
              <a:r>
                <a:rPr lang="ru-RU" sz="1200" b="1" dirty="0" smtClean="0"/>
                <a:t>профессия</a:t>
              </a:r>
            </a:p>
            <a:p>
              <a:pPr algn="ctr"/>
              <a:r>
                <a:rPr lang="ru-RU" sz="1200" b="1" dirty="0" smtClean="0"/>
                <a:t>6 разряд</a:t>
              </a:r>
              <a:endParaRPr lang="ru-RU" sz="1200" b="1" dirty="0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576000" y="5400000"/>
              <a:ext cx="1512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Основная</a:t>
              </a:r>
            </a:p>
            <a:p>
              <a:pPr algn="ctr"/>
              <a:r>
                <a:rPr lang="ru-RU" sz="1200" b="1" dirty="0" smtClean="0"/>
                <a:t>профессия</a:t>
              </a:r>
            </a:p>
            <a:p>
              <a:pPr algn="ctr"/>
              <a:r>
                <a:rPr lang="ru-RU" sz="1200" b="1" dirty="0" smtClean="0"/>
                <a:t>7 разряд</a:t>
              </a:r>
              <a:endParaRPr lang="ru-RU" sz="1200" b="1" dirty="0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088000" y="1368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Адаптация</a:t>
              </a:r>
            </a:p>
            <a:p>
              <a:pPr algn="ctr"/>
              <a:r>
                <a:rPr lang="ru-RU" sz="1200" b="1" dirty="0" smtClean="0"/>
                <a:t>к работам</a:t>
              </a:r>
            </a:p>
            <a:p>
              <a:pPr algn="ctr"/>
              <a:r>
                <a:rPr lang="ru-RU" sz="1200" b="1" dirty="0" smtClean="0"/>
                <a:t>на высоте</a:t>
              </a:r>
              <a:endParaRPr lang="ru-RU" sz="1200" b="1" dirty="0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312000" y="1368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Группа</a:t>
              </a:r>
            </a:p>
            <a:p>
              <a:pPr algn="ctr"/>
              <a:r>
                <a:rPr lang="ru-RU" sz="1200" b="1" dirty="0" smtClean="0"/>
                <a:t>по электро-</a:t>
              </a:r>
            </a:p>
            <a:p>
              <a:pPr algn="ctr"/>
              <a:r>
                <a:rPr lang="ru-RU" sz="1200" b="1" dirty="0" smtClean="0"/>
                <a:t>безопасности</a:t>
              </a:r>
              <a:endParaRPr lang="ru-RU" sz="1200" b="1" dirty="0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4536000" y="1368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Допуск</a:t>
              </a:r>
            </a:p>
            <a:p>
              <a:pPr algn="ctr"/>
              <a:r>
                <a:rPr lang="ru-RU" sz="1200" b="1" dirty="0" smtClean="0"/>
                <a:t>к работе</a:t>
              </a:r>
            </a:p>
            <a:p>
              <a:pPr algn="ctr"/>
              <a:r>
                <a:rPr lang="ru-RU" sz="1200" b="1" dirty="0" smtClean="0"/>
                <a:t>с СММ</a:t>
              </a:r>
              <a:endParaRPr lang="ru-RU" sz="1200" b="1" dirty="0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760000" y="1368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/>
                <a:t>Допуск </a:t>
              </a:r>
            </a:p>
            <a:p>
              <a:pPr algn="ctr"/>
              <a:r>
                <a:rPr lang="ru-RU" sz="1200" b="1" dirty="0" smtClean="0"/>
                <a:t>к управлению </a:t>
              </a:r>
            </a:p>
            <a:p>
              <a:pPr algn="ctr"/>
              <a:r>
                <a:rPr lang="ru-RU" sz="1200" b="1" dirty="0" smtClean="0"/>
                <a:t>кран-балкой</a:t>
              </a:r>
              <a:endParaRPr lang="ru-RU" sz="1200" b="1" dirty="0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5778000" y="2376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ru-RU" sz="1200" b="1" dirty="0" smtClean="0">
                  <a:solidFill>
                    <a:srgbClr val="FFFF00"/>
                  </a:solidFill>
                </a:rPr>
                <a:t>Газорезчик</a:t>
              </a:r>
            </a:p>
            <a:p>
              <a:pPr lvl="0" algn="ctr"/>
              <a:r>
                <a:rPr lang="ru-RU" sz="1200" b="1" dirty="0" smtClean="0">
                  <a:solidFill>
                    <a:srgbClr val="FFFF00"/>
                  </a:solidFill>
                </a:rPr>
                <a:t>1 + 2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4554000" y="2376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200" b="1" dirty="0" smtClean="0">
                  <a:solidFill>
                    <a:srgbClr val="FFFF00"/>
                  </a:solidFill>
                </a:rPr>
                <a:t>Лебёдчик</a:t>
              </a:r>
            </a:p>
            <a:p>
              <a:pPr lvl="0" algn="ctr"/>
              <a:r>
                <a:rPr lang="ru-RU" sz="1200" b="1" dirty="0" smtClean="0">
                  <a:solidFill>
                    <a:srgbClr val="FFFF00"/>
                  </a:solidFill>
                </a:rPr>
                <a:t>2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3330000" y="2376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Стропальщик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2 + 3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330000" y="3384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Стропальщик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4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3330000" y="4392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Стропальщик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5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106000" y="2376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Такелажник</a:t>
              </a:r>
            </a:p>
            <a:p>
              <a:pPr algn="ctr"/>
              <a:r>
                <a:rPr lang="ru-RU" sz="1200" b="1" dirty="0">
                  <a:solidFill>
                    <a:srgbClr val="FFFF00"/>
                  </a:solidFill>
                </a:rPr>
                <a:t>н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а монтаже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2 + 3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2718000" y="3096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2718000" y="4104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/>
            <p:nvPr/>
          </p:nvCxnSpPr>
          <p:spPr>
            <a:xfrm>
              <a:off x="2718000" y="5112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Скругленный прямоугольник 111"/>
            <p:cNvSpPr/>
            <p:nvPr/>
          </p:nvSpPr>
          <p:spPr>
            <a:xfrm>
              <a:off x="2106000" y="3384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Такелажник</a:t>
              </a:r>
            </a:p>
            <a:p>
              <a:pPr algn="ctr"/>
              <a:r>
                <a:rPr lang="ru-RU" sz="1200" b="1" dirty="0">
                  <a:solidFill>
                    <a:srgbClr val="FFFF00"/>
                  </a:solidFill>
                </a:rPr>
                <a:t>н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а монтаже</a:t>
              </a:r>
            </a:p>
            <a:p>
              <a:pPr algn="ctr"/>
              <a:r>
                <a:rPr lang="ru-RU" sz="1200" b="1" dirty="0">
                  <a:solidFill>
                    <a:srgbClr val="FFFF00"/>
                  </a:solidFill>
                </a:rPr>
                <a:t>4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106000" y="4392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Такелажник</a:t>
              </a:r>
            </a:p>
            <a:p>
              <a:pPr algn="ctr"/>
              <a:r>
                <a:rPr lang="ru-RU" sz="1200" b="1" dirty="0">
                  <a:solidFill>
                    <a:srgbClr val="FFFF00"/>
                  </a:solidFill>
                </a:rPr>
                <a:t>н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а монтаже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5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2106000" y="5400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Такелажник</a:t>
              </a:r>
            </a:p>
            <a:p>
              <a:pPr algn="ctr"/>
              <a:r>
                <a:rPr lang="ru-RU" sz="1200" b="1" dirty="0">
                  <a:solidFill>
                    <a:srgbClr val="FFFF00"/>
                  </a:solidFill>
                </a:rPr>
                <a:t>н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а монтаже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6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16" name="Прямая со стрелкой 115"/>
            <p:cNvCxnSpPr/>
            <p:nvPr/>
          </p:nvCxnSpPr>
          <p:spPr>
            <a:xfrm>
              <a:off x="3942000" y="3096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3942000" y="4104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3942000" y="5112000"/>
              <a:ext cx="0" cy="288000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Скругленный прямоугольник 118"/>
            <p:cNvSpPr/>
            <p:nvPr/>
          </p:nvSpPr>
          <p:spPr>
            <a:xfrm>
              <a:off x="3330000" y="5400000"/>
              <a:ext cx="1224000" cy="72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Стропальщик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6 разряд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752000" y="4248000"/>
              <a:ext cx="2160000" cy="184666"/>
            </a:xfrm>
            <a:prstGeom prst="rect">
              <a:avLst/>
            </a:prstGeom>
          </p:spPr>
          <p:txBody>
            <a:bodyPr lIns="72000" tIns="0" rIns="72000" bIns="0">
              <a:spAutoFit/>
            </a:bodyPr>
            <a:lstStyle/>
            <a:p>
              <a:pPr marL="0" lvl="1"/>
              <a:r>
                <a:rPr lang="ru-RU" sz="1200" b="1" dirty="0" smtClean="0">
                  <a:solidFill>
                    <a:srgbClr val="FFFF00"/>
                  </a:solidFill>
                  <a:latin typeface="+mn-lt"/>
                </a:rPr>
                <a:t>1. </a:t>
              </a:r>
              <a:r>
                <a:rPr lang="ru-RU" sz="1200" b="1" dirty="0">
                  <a:solidFill>
                    <a:srgbClr val="FFFF00"/>
                  </a:solidFill>
                  <a:latin typeface="Arial"/>
                </a:rPr>
                <a:t>Такелажник на </a:t>
              </a:r>
              <a:r>
                <a:rPr lang="ru-RU" sz="1200" b="1" dirty="0" smtClean="0">
                  <a:solidFill>
                    <a:srgbClr val="FFFF00"/>
                  </a:solidFill>
                  <a:latin typeface="Arial"/>
                </a:rPr>
                <a:t>монтаже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752000" y="4464000"/>
              <a:ext cx="2160000" cy="184666"/>
            </a:xfrm>
            <a:prstGeom prst="rect">
              <a:avLst/>
            </a:prstGeom>
          </p:spPr>
          <p:txBody>
            <a:bodyPr lIns="72000" tIns="0" rIns="72000" bIns="0">
              <a:spAutoFit/>
            </a:bodyPr>
            <a:lstStyle/>
            <a:p>
              <a:pPr marL="0" lvl="1"/>
              <a:r>
                <a:rPr lang="ru-RU" sz="1200" b="1" dirty="0">
                  <a:solidFill>
                    <a:srgbClr val="FFFF00"/>
                  </a:solidFill>
                  <a:latin typeface="+mn-lt"/>
                </a:rPr>
                <a:t>2</a:t>
              </a:r>
              <a:r>
                <a:rPr lang="ru-RU" sz="1200" b="1" dirty="0" smtClean="0">
                  <a:solidFill>
                    <a:srgbClr val="FFFF00"/>
                  </a:solidFill>
                  <a:latin typeface="+mn-lt"/>
                </a:rPr>
                <a:t>. </a:t>
              </a:r>
              <a:r>
                <a:rPr lang="ru-RU" sz="1200" b="1" dirty="0" smtClean="0">
                  <a:solidFill>
                    <a:srgbClr val="FFFF00"/>
                  </a:solidFill>
                  <a:latin typeface="Arial"/>
                </a:rPr>
                <a:t>Стропальщик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752000" y="4680000"/>
              <a:ext cx="2160000" cy="184666"/>
            </a:xfrm>
            <a:prstGeom prst="rect">
              <a:avLst/>
            </a:prstGeom>
          </p:spPr>
          <p:txBody>
            <a:bodyPr lIns="72000" tIns="0" rIns="72000" bIns="0">
              <a:spAutoFit/>
            </a:bodyPr>
            <a:lstStyle/>
            <a:p>
              <a:pPr marL="0" lvl="1"/>
              <a:r>
                <a:rPr lang="ru-RU" sz="1200" b="1" dirty="0" smtClean="0">
                  <a:solidFill>
                    <a:srgbClr val="FFFF00"/>
                  </a:solidFill>
                  <a:latin typeface="+mn-lt"/>
                </a:rPr>
                <a:t>3. </a:t>
              </a:r>
              <a:r>
                <a:rPr lang="ru-RU" sz="1200" b="1" dirty="0" smtClean="0">
                  <a:solidFill>
                    <a:srgbClr val="FFFF00"/>
                  </a:solidFill>
                  <a:latin typeface="Arial"/>
                </a:rPr>
                <a:t>Лебёдчик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752000" y="4896000"/>
              <a:ext cx="2160000" cy="184666"/>
            </a:xfrm>
            <a:prstGeom prst="rect">
              <a:avLst/>
            </a:prstGeom>
          </p:spPr>
          <p:txBody>
            <a:bodyPr lIns="72000" tIns="0" rIns="72000" bIns="0">
              <a:spAutoFit/>
            </a:bodyPr>
            <a:lstStyle/>
            <a:p>
              <a:pPr marL="0" lvl="1"/>
              <a:r>
                <a:rPr lang="ru-RU" sz="1200" b="1" dirty="0">
                  <a:solidFill>
                    <a:srgbClr val="FFFF00"/>
                  </a:solidFill>
                  <a:latin typeface="+mn-lt"/>
                </a:rPr>
                <a:t>4</a:t>
              </a:r>
              <a:r>
                <a:rPr lang="ru-RU" sz="1200" b="1" dirty="0" smtClean="0">
                  <a:solidFill>
                    <a:srgbClr val="FFFF00"/>
                  </a:solidFill>
                  <a:latin typeface="+mn-lt"/>
                </a:rPr>
                <a:t>. </a:t>
              </a:r>
              <a:r>
                <a:rPr lang="ru-RU" sz="1200" b="1" dirty="0" smtClean="0">
                  <a:solidFill>
                    <a:srgbClr val="FFFF00"/>
                  </a:solidFill>
                  <a:latin typeface="Arial"/>
                </a:rPr>
                <a:t>Газорезчик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4752000" y="3960000"/>
              <a:ext cx="2160000" cy="216000"/>
            </a:xfrm>
            <a:prstGeom prst="rect">
              <a:avLst/>
            </a:prstGeom>
          </p:spPr>
          <p:txBody>
            <a:bodyPr lIns="72000" tIns="0" rIns="72000" bIns="0">
              <a:spAutoFit/>
            </a:bodyPr>
            <a:lstStyle/>
            <a:p>
              <a:pPr marL="0" lvl="1" algn="ctr">
                <a:buNone/>
              </a:pPr>
              <a:r>
                <a:rPr lang="ru-RU" sz="1400" b="1" dirty="0" smtClean="0">
                  <a:solidFill>
                    <a:srgbClr val="FFFF00"/>
                  </a:solidFill>
                  <a:latin typeface="+mn-lt"/>
                </a:rPr>
                <a:t>Смежные профессии:</a:t>
              </a:r>
              <a:endParaRPr lang="ru-RU" sz="1400" b="1" dirty="0" smtClean="0">
                <a:solidFill>
                  <a:srgbClr val="FFFF00"/>
                </a:solidFill>
                <a:latin typeface="Arial"/>
              </a:endParaRPr>
            </a:p>
          </p:txBody>
        </p:sp>
        <p:grpSp>
          <p:nvGrpSpPr>
            <p:cNvPr id="4" name="Группа 81"/>
            <p:cNvGrpSpPr/>
            <p:nvPr/>
          </p:nvGrpSpPr>
          <p:grpSpPr>
            <a:xfrm>
              <a:off x="8581252" y="2357430"/>
              <a:ext cx="1512000" cy="3744000"/>
              <a:chOff x="7272000" y="2880000"/>
              <a:chExt cx="1512000" cy="3744000"/>
            </a:xfrm>
          </p:grpSpPr>
          <p:cxnSp>
            <p:nvCxnSpPr>
              <p:cNvPr id="131" name="Прямая со стрелкой 130"/>
              <p:cNvCxnSpPr/>
              <p:nvPr/>
            </p:nvCxnSpPr>
            <p:spPr>
              <a:xfrm>
                <a:off x="8028000" y="3600000"/>
                <a:ext cx="0" cy="28800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 стрелкой 131"/>
              <p:cNvCxnSpPr/>
              <p:nvPr/>
            </p:nvCxnSpPr>
            <p:spPr>
              <a:xfrm>
                <a:off x="8028000" y="4608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Скругленный прямоугольник 132"/>
              <p:cNvSpPr/>
              <p:nvPr/>
            </p:nvSpPr>
            <p:spPr>
              <a:xfrm>
                <a:off x="7272000" y="2880000"/>
                <a:ext cx="1512000" cy="72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Вторая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профессия</a:t>
                </a:r>
              </a:p>
              <a:p>
                <a:pPr algn="ctr"/>
                <a:r>
                  <a:rPr lang="ru-RU" sz="1200" b="1" dirty="0">
                    <a:solidFill>
                      <a:schemeClr val="tx1"/>
                    </a:solidFill>
                  </a:rPr>
                  <a:t>2 + 3 + 4 </a:t>
                </a:r>
                <a:r>
                  <a:rPr lang="ru-RU" sz="1200" b="1" dirty="0" smtClean="0">
                    <a:solidFill>
                      <a:schemeClr val="tx1"/>
                    </a:solidFill>
                  </a:rPr>
                  <a:t>разряд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Скругленный прямоугольник 133"/>
              <p:cNvSpPr/>
              <p:nvPr/>
            </p:nvSpPr>
            <p:spPr>
              <a:xfrm>
                <a:off x="7272000" y="3888000"/>
                <a:ext cx="1512000" cy="72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200" b="1" dirty="0" smtClean="0"/>
                  <a:t>Вторая</a:t>
                </a:r>
              </a:p>
              <a:p>
                <a:pPr algn="ctr"/>
                <a:r>
                  <a:rPr lang="ru-RU" sz="1200" b="1" dirty="0" smtClean="0"/>
                  <a:t>профессия</a:t>
                </a:r>
              </a:p>
              <a:p>
                <a:pPr algn="ctr"/>
                <a:r>
                  <a:rPr lang="ru-RU" sz="1200" b="1" dirty="0" smtClean="0"/>
                  <a:t>5 разряд</a:t>
                </a:r>
                <a:endParaRPr lang="ru-RU" sz="1200" dirty="0"/>
              </a:p>
            </p:txBody>
          </p:sp>
          <p:sp>
            <p:nvSpPr>
              <p:cNvPr id="135" name="Скругленный прямоугольник 134"/>
              <p:cNvSpPr/>
              <p:nvPr/>
            </p:nvSpPr>
            <p:spPr>
              <a:xfrm>
                <a:off x="7272000" y="4896000"/>
                <a:ext cx="1512000" cy="72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200" b="1" dirty="0" smtClean="0"/>
                  <a:t>Вторая</a:t>
                </a:r>
              </a:p>
              <a:p>
                <a:pPr algn="ctr"/>
                <a:r>
                  <a:rPr lang="ru-RU" sz="1200" b="1" dirty="0" smtClean="0"/>
                  <a:t>профессия</a:t>
                </a:r>
              </a:p>
              <a:p>
                <a:pPr algn="ctr"/>
                <a:r>
                  <a:rPr lang="ru-RU" sz="1200" b="1" dirty="0" smtClean="0"/>
                  <a:t>6 разряд</a:t>
                </a:r>
                <a:endParaRPr lang="ru-RU" sz="1200" dirty="0"/>
              </a:p>
            </p:txBody>
          </p:sp>
          <p:cxnSp>
            <p:nvCxnSpPr>
              <p:cNvPr id="136" name="Прямая со стрелкой 135"/>
              <p:cNvCxnSpPr/>
              <p:nvPr/>
            </p:nvCxnSpPr>
            <p:spPr>
              <a:xfrm>
                <a:off x="8028000" y="5616000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7272000" y="5904000"/>
                <a:ext cx="1512000" cy="72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200" b="1" dirty="0" smtClean="0"/>
                  <a:t>Вторая</a:t>
                </a:r>
              </a:p>
              <a:p>
                <a:pPr algn="ctr"/>
                <a:r>
                  <a:rPr lang="ru-RU" sz="1200" b="1" dirty="0" smtClean="0"/>
                  <a:t>профессия</a:t>
                </a:r>
              </a:p>
              <a:p>
                <a:pPr algn="ctr"/>
                <a:r>
                  <a:rPr lang="ru-RU" sz="1200" b="1" dirty="0" smtClean="0"/>
                  <a:t>7 разряд</a:t>
                </a:r>
                <a:endParaRPr lang="ru-RU" sz="1200" dirty="0"/>
              </a:p>
            </p:txBody>
          </p:sp>
        </p:grpSp>
        <p:sp>
          <p:nvSpPr>
            <p:cNvPr id="129" name="Скругленный прямоугольник 128"/>
            <p:cNvSpPr/>
            <p:nvPr/>
          </p:nvSpPr>
          <p:spPr>
            <a:xfrm>
              <a:off x="8295500" y="2214554"/>
              <a:ext cx="2167632" cy="4032000"/>
            </a:xfrm>
            <a:prstGeom prst="roundRect">
              <a:avLst>
                <a:gd name="adj" fmla="val 3295"/>
              </a:avLst>
            </a:prstGeom>
            <a:noFill/>
            <a:ln w="127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01745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27944" cy="7143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МОДЕЛЬ ПРОФЕССИОНАЛЬНОГО РОСТА КВАЛИФИЦИРОВАННЫХ РАБОЧИХ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882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ПНК (3-4 разряд)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1832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ручной сварки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9220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на А и П/А машинах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3732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оборудования АЭС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38244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ТО и связанных с ним конструкций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81318" y="1000108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ТТ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882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ПТК (4-6,7 разряд)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1832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ручной сварки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9220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на А и П/А машинах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5170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оборудования АЭС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8244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ТО и связанных с ним конструкций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081318" y="2214554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Монтажник ТТ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5882" y="342900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ППК (3-4 разряд)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3270" y="3429000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на А и П/А машинах, монтажник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80658" y="342900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ручной сварки, монтажник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5882" y="471488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КВП (3-4 разряд)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66608" y="342900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81120" y="342900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224194" y="342900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23270" y="4714884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на А и П/А машинах, монтажник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80658" y="471488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 ручной сварки, монтажник 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66608" y="471488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52558" y="471488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295632" y="471488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Электросварщик, монтажник 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4444" y="6072182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КЦН 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51832" y="6072182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Орбитальная сварка 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0658" y="6072182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НАКС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52360" y="6072182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ПНАЭ Г 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81252" y="6072182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ТЮФ</a:t>
            </a:r>
            <a:endParaRPr lang="ru-RU" b="1" dirty="0"/>
          </a:p>
        </p:txBody>
      </p:sp>
      <p:cxnSp>
        <p:nvCxnSpPr>
          <p:cNvPr id="33" name="Прямая со стрелкой 32"/>
          <p:cNvCxnSpPr>
            <a:endCxn id="5" idx="0"/>
          </p:cNvCxnSpPr>
          <p:nvPr/>
        </p:nvCxnSpPr>
        <p:spPr>
          <a:xfrm rot="5400000">
            <a:off x="2759055" y="892951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80262" y="785794"/>
            <a:ext cx="87154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" idx="0"/>
          </p:cNvCxnSpPr>
          <p:nvPr/>
        </p:nvCxnSpPr>
        <p:spPr>
          <a:xfrm rot="5400000">
            <a:off x="973105" y="892951"/>
            <a:ext cx="2143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4545799" y="892157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403187" y="892157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974823" y="892157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9689335" y="892157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7" idx="0"/>
          </p:cNvCxnSpPr>
          <p:nvPr/>
        </p:nvCxnSpPr>
        <p:spPr>
          <a:xfrm rot="5400000">
            <a:off x="2723336" y="3143248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" idx="2"/>
            <a:endCxn id="11" idx="0"/>
          </p:cNvCxnSpPr>
          <p:nvPr/>
        </p:nvCxnSpPr>
        <p:spPr>
          <a:xfrm rot="5400000">
            <a:off x="2580460" y="1928802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" idx="2"/>
            <a:endCxn id="12" idx="0"/>
          </p:cNvCxnSpPr>
          <p:nvPr/>
        </p:nvCxnSpPr>
        <p:spPr>
          <a:xfrm rot="5400000">
            <a:off x="4437848" y="1928802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3" idx="0"/>
          </p:cNvCxnSpPr>
          <p:nvPr/>
        </p:nvCxnSpPr>
        <p:spPr>
          <a:xfrm rot="5400000">
            <a:off x="6224592" y="1928008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8" idx="2"/>
            <a:endCxn id="14" idx="0"/>
          </p:cNvCxnSpPr>
          <p:nvPr/>
        </p:nvCxnSpPr>
        <p:spPr>
          <a:xfrm rot="5400000">
            <a:off x="7866872" y="1928802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15" idx="0"/>
          </p:cNvCxnSpPr>
          <p:nvPr/>
        </p:nvCxnSpPr>
        <p:spPr>
          <a:xfrm rot="5400000">
            <a:off x="9510740" y="1928008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4510080" y="3142454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>
            <a:off x="6296030" y="3142454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>
            <a:off x="7939104" y="3142454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>
            <a:off x="9653616" y="3142454"/>
            <a:ext cx="57150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23" idx="0"/>
          </p:cNvCxnSpPr>
          <p:nvPr/>
        </p:nvCxnSpPr>
        <p:spPr>
          <a:xfrm rot="5400000">
            <a:off x="2759849" y="4464057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8" idx="2"/>
            <a:endCxn id="24" idx="0"/>
          </p:cNvCxnSpPr>
          <p:nvPr/>
        </p:nvCxnSpPr>
        <p:spPr>
          <a:xfrm rot="5400000">
            <a:off x="4580724" y="4464851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0" idx="2"/>
            <a:endCxn id="25" idx="0"/>
          </p:cNvCxnSpPr>
          <p:nvPr/>
        </p:nvCxnSpPr>
        <p:spPr>
          <a:xfrm rot="5400000">
            <a:off x="6366674" y="4464851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26" idx="0"/>
          </p:cNvCxnSpPr>
          <p:nvPr/>
        </p:nvCxnSpPr>
        <p:spPr>
          <a:xfrm rot="16200000" flipH="1">
            <a:off x="8135558" y="4447785"/>
            <a:ext cx="500066" cy="3413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27" idx="0"/>
          </p:cNvCxnSpPr>
          <p:nvPr/>
        </p:nvCxnSpPr>
        <p:spPr>
          <a:xfrm rot="16200000" flipH="1">
            <a:off x="9778632" y="4447785"/>
            <a:ext cx="500066" cy="3413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973105" y="5965049"/>
            <a:ext cx="2143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1080262" y="5857892"/>
            <a:ext cx="87154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5400000">
            <a:off x="2831287" y="5964255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>
            <a:off x="4688675" y="5964255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5400000">
            <a:off x="6903253" y="5964255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>
            <a:off x="9689335" y="5964255"/>
            <a:ext cx="214314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6200000" flipH="1">
            <a:off x="2151832" y="3714752"/>
            <a:ext cx="3214710" cy="1500198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12" idx="2"/>
          </p:cNvCxnSpPr>
          <p:nvPr/>
        </p:nvCxnSpPr>
        <p:spPr>
          <a:xfrm rot="5400000">
            <a:off x="2330427" y="3617119"/>
            <a:ext cx="3152796" cy="163355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6200000" flipH="1">
            <a:off x="3544873" y="4250537"/>
            <a:ext cx="3214710" cy="428628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3294840" y="2857496"/>
            <a:ext cx="3357586" cy="321471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16200000" flipH="1">
            <a:off x="4687881" y="3393281"/>
            <a:ext cx="3214710" cy="214314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32" idx="0"/>
          </p:cNvCxnSpPr>
          <p:nvPr/>
        </p:nvCxnSpPr>
        <p:spPr>
          <a:xfrm>
            <a:off x="3580592" y="2500306"/>
            <a:ext cx="5750759" cy="357187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12" idx="3"/>
          </p:cNvCxnSpPr>
          <p:nvPr/>
        </p:nvCxnSpPr>
        <p:spPr>
          <a:xfrm>
            <a:off x="5437980" y="2536025"/>
            <a:ext cx="4286280" cy="35361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48" y="0"/>
            <a:ext cx="911912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ОБУЧЕНИЕ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IMG_1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444" y="642918"/>
            <a:ext cx="4437848" cy="2958564"/>
          </a:xfrm>
          <a:prstGeom prst="rect">
            <a:avLst/>
          </a:prstGeom>
        </p:spPr>
      </p:pic>
      <p:pic>
        <p:nvPicPr>
          <p:cNvPr id="10" name="Рисунок 9" descr="IMG_0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856" y="642918"/>
            <a:ext cx="4437848" cy="2919146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758" y="3714752"/>
            <a:ext cx="3929090" cy="2946818"/>
          </a:xfrm>
          <a:prstGeom prst="rect">
            <a:avLst/>
          </a:prstGeom>
        </p:spPr>
      </p:pic>
      <p:pic>
        <p:nvPicPr>
          <p:cNvPr id="7" name="Picture 2" descr="F:\ОТ Чепайкина\фотозаготовки\УПК 1\Электротехническое отделение УПК 1\отработка навыков по разделки кабел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32" y="3714752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86" y="0"/>
            <a:ext cx="911912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КОНКУРСЫ ПРОФМАСТЕРСТВА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IMG_1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320" y="571480"/>
            <a:ext cx="4366410" cy="302739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922" y="3643314"/>
            <a:ext cx="4000528" cy="3000397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44" y="3714752"/>
            <a:ext cx="4409892" cy="2928958"/>
          </a:xfrm>
          <a:prstGeom prst="rect">
            <a:avLst/>
          </a:prstGeom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0922" y="642918"/>
            <a:ext cx="4000106" cy="285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824" y="214290"/>
            <a:ext cx="9115399" cy="4431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ИСТОРИЯ СОЗДАНИЯ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3006" y="1142984"/>
            <a:ext cx="10674964" cy="5335231"/>
            <a:chOff x="223006" y="1142984"/>
            <a:chExt cx="10674964" cy="5335231"/>
          </a:xfrm>
        </p:grpSpPr>
        <p:sp>
          <p:nvSpPr>
            <p:cNvPr id="9" name="Полилиния 8"/>
            <p:cNvSpPr/>
            <p:nvPr/>
          </p:nvSpPr>
          <p:spPr>
            <a:xfrm>
              <a:off x="396577" y="1142984"/>
              <a:ext cx="10327821" cy="691761"/>
            </a:xfrm>
            <a:custGeom>
              <a:avLst/>
              <a:gdLst>
                <a:gd name="connsiteX0" fmla="*/ 0 w 10327821"/>
                <a:gd name="connsiteY0" fmla="*/ 69176 h 691761"/>
                <a:gd name="connsiteX1" fmla="*/ 20261 w 10327821"/>
                <a:gd name="connsiteY1" fmla="*/ 20261 h 691761"/>
                <a:gd name="connsiteX2" fmla="*/ 69176 w 10327821"/>
                <a:gd name="connsiteY2" fmla="*/ 0 h 691761"/>
                <a:gd name="connsiteX3" fmla="*/ 10258645 w 10327821"/>
                <a:gd name="connsiteY3" fmla="*/ 0 h 691761"/>
                <a:gd name="connsiteX4" fmla="*/ 10307560 w 10327821"/>
                <a:gd name="connsiteY4" fmla="*/ 20261 h 691761"/>
                <a:gd name="connsiteX5" fmla="*/ 10327821 w 10327821"/>
                <a:gd name="connsiteY5" fmla="*/ 69176 h 691761"/>
                <a:gd name="connsiteX6" fmla="*/ 10327821 w 10327821"/>
                <a:gd name="connsiteY6" fmla="*/ 622585 h 691761"/>
                <a:gd name="connsiteX7" fmla="*/ 10307560 w 10327821"/>
                <a:gd name="connsiteY7" fmla="*/ 671500 h 691761"/>
                <a:gd name="connsiteX8" fmla="*/ 10258645 w 10327821"/>
                <a:gd name="connsiteY8" fmla="*/ 691761 h 691761"/>
                <a:gd name="connsiteX9" fmla="*/ 69176 w 10327821"/>
                <a:gd name="connsiteY9" fmla="*/ 691761 h 691761"/>
                <a:gd name="connsiteX10" fmla="*/ 20261 w 10327821"/>
                <a:gd name="connsiteY10" fmla="*/ 671500 h 691761"/>
                <a:gd name="connsiteX11" fmla="*/ 0 w 10327821"/>
                <a:gd name="connsiteY11" fmla="*/ 622585 h 691761"/>
                <a:gd name="connsiteX12" fmla="*/ 0 w 10327821"/>
                <a:gd name="connsiteY12" fmla="*/ 69176 h 6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27821" h="691761">
                  <a:moveTo>
                    <a:pt x="0" y="69176"/>
                  </a:moveTo>
                  <a:cubicBezTo>
                    <a:pt x="0" y="50829"/>
                    <a:pt x="7288" y="33234"/>
                    <a:pt x="20261" y="20261"/>
                  </a:cubicBezTo>
                  <a:cubicBezTo>
                    <a:pt x="33234" y="7288"/>
                    <a:pt x="50829" y="0"/>
                    <a:pt x="69176" y="0"/>
                  </a:cubicBezTo>
                  <a:lnTo>
                    <a:pt x="10258645" y="0"/>
                  </a:lnTo>
                  <a:cubicBezTo>
                    <a:pt x="10276992" y="0"/>
                    <a:pt x="10294587" y="7288"/>
                    <a:pt x="10307560" y="20261"/>
                  </a:cubicBezTo>
                  <a:cubicBezTo>
                    <a:pt x="10320533" y="33234"/>
                    <a:pt x="10327821" y="50829"/>
                    <a:pt x="10327821" y="69176"/>
                  </a:cubicBezTo>
                  <a:lnTo>
                    <a:pt x="10327821" y="622585"/>
                  </a:lnTo>
                  <a:cubicBezTo>
                    <a:pt x="10327821" y="640932"/>
                    <a:pt x="10320533" y="658527"/>
                    <a:pt x="10307560" y="671500"/>
                  </a:cubicBezTo>
                  <a:cubicBezTo>
                    <a:pt x="10294587" y="684473"/>
                    <a:pt x="10276992" y="691761"/>
                    <a:pt x="10258645" y="691761"/>
                  </a:cubicBezTo>
                  <a:lnTo>
                    <a:pt x="69176" y="691761"/>
                  </a:lnTo>
                  <a:cubicBezTo>
                    <a:pt x="50829" y="691761"/>
                    <a:pt x="33234" y="684473"/>
                    <a:pt x="20261" y="671500"/>
                  </a:cubicBezTo>
                  <a:cubicBezTo>
                    <a:pt x="7288" y="658527"/>
                    <a:pt x="0" y="640932"/>
                    <a:pt x="0" y="622585"/>
                  </a:cubicBezTo>
                  <a:lnTo>
                    <a:pt x="0" y="691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21" tIns="81221" rIns="81221" bIns="8122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Решение Правления ГК «</a:t>
              </a:r>
              <a:r>
                <a:rPr lang="ru-RU" sz="1600" kern="1200" dirty="0" err="1" smtClean="0"/>
                <a:t>Росатом</a:t>
              </a:r>
              <a:r>
                <a:rPr lang="ru-RU" sz="1600" kern="1200" dirty="0" smtClean="0"/>
                <a:t>» от 29.09.2010г. (Протокол №84, п. 3.6.)</a:t>
              </a:r>
              <a:endParaRPr lang="ru-RU" sz="16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381891" y="1853431"/>
              <a:ext cx="357193" cy="459900"/>
            </a:xfrm>
            <a:custGeom>
              <a:avLst/>
              <a:gdLst>
                <a:gd name="connsiteX0" fmla="*/ 0 w 459899"/>
                <a:gd name="connsiteY0" fmla="*/ 71438 h 357192"/>
                <a:gd name="connsiteX1" fmla="*/ 281303 w 459899"/>
                <a:gd name="connsiteY1" fmla="*/ 71438 h 357192"/>
                <a:gd name="connsiteX2" fmla="*/ 281303 w 459899"/>
                <a:gd name="connsiteY2" fmla="*/ 0 h 357192"/>
                <a:gd name="connsiteX3" fmla="*/ 459899 w 459899"/>
                <a:gd name="connsiteY3" fmla="*/ 178596 h 357192"/>
                <a:gd name="connsiteX4" fmla="*/ 281303 w 459899"/>
                <a:gd name="connsiteY4" fmla="*/ 357192 h 357192"/>
                <a:gd name="connsiteX5" fmla="*/ 281303 w 459899"/>
                <a:gd name="connsiteY5" fmla="*/ 285754 h 357192"/>
                <a:gd name="connsiteX6" fmla="*/ 0 w 459899"/>
                <a:gd name="connsiteY6" fmla="*/ 285754 h 357192"/>
                <a:gd name="connsiteX7" fmla="*/ 0 w 459899"/>
                <a:gd name="connsiteY7" fmla="*/ 71438 h 35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899" h="357192">
                  <a:moveTo>
                    <a:pt x="367919" y="0"/>
                  </a:moveTo>
                  <a:lnTo>
                    <a:pt x="367919" y="218481"/>
                  </a:lnTo>
                  <a:lnTo>
                    <a:pt x="459898" y="218481"/>
                  </a:lnTo>
                  <a:lnTo>
                    <a:pt x="229950" y="357192"/>
                  </a:lnTo>
                  <a:lnTo>
                    <a:pt x="1" y="218481"/>
                  </a:lnTo>
                  <a:lnTo>
                    <a:pt x="91980" y="218481"/>
                  </a:lnTo>
                  <a:lnTo>
                    <a:pt x="91980" y="0"/>
                  </a:lnTo>
                  <a:lnTo>
                    <a:pt x="367919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38" tIns="1" rIns="71439" bIns="10715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9795" y="2332016"/>
              <a:ext cx="10501386" cy="691761"/>
            </a:xfrm>
            <a:custGeom>
              <a:avLst/>
              <a:gdLst>
                <a:gd name="connsiteX0" fmla="*/ 0 w 10501386"/>
                <a:gd name="connsiteY0" fmla="*/ 69176 h 691761"/>
                <a:gd name="connsiteX1" fmla="*/ 20261 w 10501386"/>
                <a:gd name="connsiteY1" fmla="*/ 20261 h 691761"/>
                <a:gd name="connsiteX2" fmla="*/ 69176 w 10501386"/>
                <a:gd name="connsiteY2" fmla="*/ 0 h 691761"/>
                <a:gd name="connsiteX3" fmla="*/ 10432210 w 10501386"/>
                <a:gd name="connsiteY3" fmla="*/ 0 h 691761"/>
                <a:gd name="connsiteX4" fmla="*/ 10481125 w 10501386"/>
                <a:gd name="connsiteY4" fmla="*/ 20261 h 691761"/>
                <a:gd name="connsiteX5" fmla="*/ 10501386 w 10501386"/>
                <a:gd name="connsiteY5" fmla="*/ 69176 h 691761"/>
                <a:gd name="connsiteX6" fmla="*/ 10501386 w 10501386"/>
                <a:gd name="connsiteY6" fmla="*/ 622585 h 691761"/>
                <a:gd name="connsiteX7" fmla="*/ 10481125 w 10501386"/>
                <a:gd name="connsiteY7" fmla="*/ 671500 h 691761"/>
                <a:gd name="connsiteX8" fmla="*/ 10432210 w 10501386"/>
                <a:gd name="connsiteY8" fmla="*/ 691761 h 691761"/>
                <a:gd name="connsiteX9" fmla="*/ 69176 w 10501386"/>
                <a:gd name="connsiteY9" fmla="*/ 691761 h 691761"/>
                <a:gd name="connsiteX10" fmla="*/ 20261 w 10501386"/>
                <a:gd name="connsiteY10" fmla="*/ 671500 h 691761"/>
                <a:gd name="connsiteX11" fmla="*/ 0 w 10501386"/>
                <a:gd name="connsiteY11" fmla="*/ 622585 h 691761"/>
                <a:gd name="connsiteX12" fmla="*/ 0 w 10501386"/>
                <a:gd name="connsiteY12" fmla="*/ 69176 h 6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01386" h="691761">
                  <a:moveTo>
                    <a:pt x="0" y="69176"/>
                  </a:moveTo>
                  <a:cubicBezTo>
                    <a:pt x="0" y="50829"/>
                    <a:pt x="7288" y="33234"/>
                    <a:pt x="20261" y="20261"/>
                  </a:cubicBezTo>
                  <a:cubicBezTo>
                    <a:pt x="33234" y="7288"/>
                    <a:pt x="50829" y="0"/>
                    <a:pt x="69176" y="0"/>
                  </a:cubicBezTo>
                  <a:lnTo>
                    <a:pt x="10432210" y="0"/>
                  </a:lnTo>
                  <a:cubicBezTo>
                    <a:pt x="10450557" y="0"/>
                    <a:pt x="10468152" y="7288"/>
                    <a:pt x="10481125" y="20261"/>
                  </a:cubicBezTo>
                  <a:cubicBezTo>
                    <a:pt x="10494098" y="33234"/>
                    <a:pt x="10501386" y="50829"/>
                    <a:pt x="10501386" y="69176"/>
                  </a:cubicBezTo>
                  <a:lnTo>
                    <a:pt x="10501386" y="622585"/>
                  </a:lnTo>
                  <a:cubicBezTo>
                    <a:pt x="10501386" y="640932"/>
                    <a:pt x="10494098" y="658527"/>
                    <a:pt x="10481125" y="671500"/>
                  </a:cubicBezTo>
                  <a:cubicBezTo>
                    <a:pt x="10468152" y="684473"/>
                    <a:pt x="10450557" y="691761"/>
                    <a:pt x="10432210" y="691761"/>
                  </a:cubicBezTo>
                  <a:lnTo>
                    <a:pt x="69176" y="691761"/>
                  </a:lnTo>
                  <a:cubicBezTo>
                    <a:pt x="50829" y="691761"/>
                    <a:pt x="33234" y="684473"/>
                    <a:pt x="20261" y="671500"/>
                  </a:cubicBezTo>
                  <a:cubicBezTo>
                    <a:pt x="7288" y="658527"/>
                    <a:pt x="0" y="640932"/>
                    <a:pt x="0" y="622585"/>
                  </a:cubicBezTo>
                  <a:lnTo>
                    <a:pt x="0" y="691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21" tIns="81221" rIns="81221" bIns="8122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НОУ «УЦПР» зарегистрирован Министерством юстиции РФ 31 мая 2011г.</a:t>
              </a:r>
              <a:endParaRPr lang="ru-RU" sz="16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381892" y="3047362"/>
              <a:ext cx="357190" cy="497833"/>
            </a:xfrm>
            <a:custGeom>
              <a:avLst/>
              <a:gdLst>
                <a:gd name="connsiteX0" fmla="*/ 0 w 497832"/>
                <a:gd name="connsiteY0" fmla="*/ 71438 h 357189"/>
                <a:gd name="connsiteX1" fmla="*/ 319238 w 497832"/>
                <a:gd name="connsiteY1" fmla="*/ 71438 h 357189"/>
                <a:gd name="connsiteX2" fmla="*/ 319238 w 497832"/>
                <a:gd name="connsiteY2" fmla="*/ 0 h 357189"/>
                <a:gd name="connsiteX3" fmla="*/ 497832 w 497832"/>
                <a:gd name="connsiteY3" fmla="*/ 178595 h 357189"/>
                <a:gd name="connsiteX4" fmla="*/ 319238 w 497832"/>
                <a:gd name="connsiteY4" fmla="*/ 357189 h 357189"/>
                <a:gd name="connsiteX5" fmla="*/ 319238 w 497832"/>
                <a:gd name="connsiteY5" fmla="*/ 285751 h 357189"/>
                <a:gd name="connsiteX6" fmla="*/ 0 w 497832"/>
                <a:gd name="connsiteY6" fmla="*/ 285751 h 357189"/>
                <a:gd name="connsiteX7" fmla="*/ 0 w 497832"/>
                <a:gd name="connsiteY7" fmla="*/ 71438 h 35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832" h="357189">
                  <a:moveTo>
                    <a:pt x="398265" y="0"/>
                  </a:moveTo>
                  <a:lnTo>
                    <a:pt x="398265" y="229050"/>
                  </a:lnTo>
                  <a:lnTo>
                    <a:pt x="497831" y="229050"/>
                  </a:lnTo>
                  <a:lnTo>
                    <a:pt x="248915" y="357189"/>
                  </a:lnTo>
                  <a:lnTo>
                    <a:pt x="1" y="229050"/>
                  </a:lnTo>
                  <a:lnTo>
                    <a:pt x="99567" y="229050"/>
                  </a:lnTo>
                  <a:lnTo>
                    <a:pt x="99567" y="0"/>
                  </a:lnTo>
                  <a:lnTo>
                    <a:pt x="398265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39" tIns="1" rIns="71438" bIns="10715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23006" y="3568781"/>
              <a:ext cx="10674964" cy="1415391"/>
            </a:xfrm>
            <a:custGeom>
              <a:avLst/>
              <a:gdLst>
                <a:gd name="connsiteX0" fmla="*/ 0 w 10674964"/>
                <a:gd name="connsiteY0" fmla="*/ 141539 h 1415391"/>
                <a:gd name="connsiteX1" fmla="*/ 41456 w 10674964"/>
                <a:gd name="connsiteY1" fmla="*/ 41456 h 1415391"/>
                <a:gd name="connsiteX2" fmla="*/ 141539 w 10674964"/>
                <a:gd name="connsiteY2" fmla="*/ 0 h 1415391"/>
                <a:gd name="connsiteX3" fmla="*/ 10533425 w 10674964"/>
                <a:gd name="connsiteY3" fmla="*/ 0 h 1415391"/>
                <a:gd name="connsiteX4" fmla="*/ 10633508 w 10674964"/>
                <a:gd name="connsiteY4" fmla="*/ 41456 h 1415391"/>
                <a:gd name="connsiteX5" fmla="*/ 10674964 w 10674964"/>
                <a:gd name="connsiteY5" fmla="*/ 141539 h 1415391"/>
                <a:gd name="connsiteX6" fmla="*/ 10674964 w 10674964"/>
                <a:gd name="connsiteY6" fmla="*/ 1273852 h 1415391"/>
                <a:gd name="connsiteX7" fmla="*/ 10633508 w 10674964"/>
                <a:gd name="connsiteY7" fmla="*/ 1373935 h 1415391"/>
                <a:gd name="connsiteX8" fmla="*/ 10533425 w 10674964"/>
                <a:gd name="connsiteY8" fmla="*/ 1415391 h 1415391"/>
                <a:gd name="connsiteX9" fmla="*/ 141539 w 10674964"/>
                <a:gd name="connsiteY9" fmla="*/ 1415391 h 1415391"/>
                <a:gd name="connsiteX10" fmla="*/ 41456 w 10674964"/>
                <a:gd name="connsiteY10" fmla="*/ 1373935 h 1415391"/>
                <a:gd name="connsiteX11" fmla="*/ 0 w 10674964"/>
                <a:gd name="connsiteY11" fmla="*/ 1273852 h 1415391"/>
                <a:gd name="connsiteX12" fmla="*/ 0 w 10674964"/>
                <a:gd name="connsiteY12" fmla="*/ 141539 h 14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74964" h="1415391">
                  <a:moveTo>
                    <a:pt x="0" y="141539"/>
                  </a:moveTo>
                  <a:cubicBezTo>
                    <a:pt x="0" y="104001"/>
                    <a:pt x="14912" y="68000"/>
                    <a:pt x="41456" y="41456"/>
                  </a:cubicBezTo>
                  <a:cubicBezTo>
                    <a:pt x="68000" y="14912"/>
                    <a:pt x="104001" y="0"/>
                    <a:pt x="141539" y="0"/>
                  </a:cubicBezTo>
                  <a:lnTo>
                    <a:pt x="10533425" y="0"/>
                  </a:lnTo>
                  <a:cubicBezTo>
                    <a:pt x="10570963" y="0"/>
                    <a:pt x="10606964" y="14912"/>
                    <a:pt x="10633508" y="41456"/>
                  </a:cubicBezTo>
                  <a:cubicBezTo>
                    <a:pt x="10660052" y="68000"/>
                    <a:pt x="10674964" y="104001"/>
                    <a:pt x="10674964" y="141539"/>
                  </a:cubicBezTo>
                  <a:lnTo>
                    <a:pt x="10674964" y="1273852"/>
                  </a:lnTo>
                  <a:cubicBezTo>
                    <a:pt x="10674964" y="1311390"/>
                    <a:pt x="10660052" y="1347392"/>
                    <a:pt x="10633508" y="1373935"/>
                  </a:cubicBezTo>
                  <a:cubicBezTo>
                    <a:pt x="10606964" y="1400479"/>
                    <a:pt x="10570963" y="1415391"/>
                    <a:pt x="10533425" y="1415391"/>
                  </a:cubicBezTo>
                  <a:lnTo>
                    <a:pt x="141539" y="1415391"/>
                  </a:lnTo>
                  <a:cubicBezTo>
                    <a:pt x="104001" y="1415391"/>
                    <a:pt x="68000" y="1400479"/>
                    <a:pt x="41456" y="1373935"/>
                  </a:cubicBezTo>
                  <a:cubicBezTo>
                    <a:pt x="14912" y="1347391"/>
                    <a:pt x="0" y="1311390"/>
                    <a:pt x="0" y="1273852"/>
                  </a:cubicBezTo>
                  <a:lnTo>
                    <a:pt x="0" y="141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415" tIns="102415" rIns="102415" bIns="10241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Приказом ГК «</a:t>
              </a:r>
              <a:r>
                <a:rPr lang="ru-RU" sz="1600" kern="1200" dirty="0" err="1" smtClean="0"/>
                <a:t>Росатом</a:t>
              </a:r>
              <a:r>
                <a:rPr lang="ru-RU" sz="1600" kern="1200" dirty="0" smtClean="0"/>
                <a:t>» от 16 августа 2011г. №1/694-П утверждена «Программа профессиональной подготовки рабочих строительно-монтажного комплекса атомной отрасли». Определены инвестиции на создание НОУ «УЦПР» в составе 2-х УПК с общим объемом финансирования 226,4 млн.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Доля инвестиций СРО НП «СОЮЗАТОМСТРОЙ»  составила 40 млн.руб.</a:t>
              </a:r>
              <a:endParaRPr lang="ru-RU" sz="16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6200000" flipV="1">
              <a:off x="2261419" y="5133235"/>
              <a:ext cx="778958" cy="491964"/>
            </a:xfrm>
            <a:custGeom>
              <a:avLst/>
              <a:gdLst>
                <a:gd name="connsiteX0" fmla="*/ 0 w 743379"/>
                <a:gd name="connsiteY0" fmla="*/ 71260 h 356302"/>
                <a:gd name="connsiteX1" fmla="*/ 565228 w 743379"/>
                <a:gd name="connsiteY1" fmla="*/ 71260 h 356302"/>
                <a:gd name="connsiteX2" fmla="*/ 565228 w 743379"/>
                <a:gd name="connsiteY2" fmla="*/ 0 h 356302"/>
                <a:gd name="connsiteX3" fmla="*/ 743379 w 743379"/>
                <a:gd name="connsiteY3" fmla="*/ 178151 h 356302"/>
                <a:gd name="connsiteX4" fmla="*/ 565228 w 743379"/>
                <a:gd name="connsiteY4" fmla="*/ 356302 h 356302"/>
                <a:gd name="connsiteX5" fmla="*/ 565228 w 743379"/>
                <a:gd name="connsiteY5" fmla="*/ 285042 h 356302"/>
                <a:gd name="connsiteX6" fmla="*/ 0 w 743379"/>
                <a:gd name="connsiteY6" fmla="*/ 285042 h 356302"/>
                <a:gd name="connsiteX7" fmla="*/ 0 w 743379"/>
                <a:gd name="connsiteY7" fmla="*/ 71260 h 35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379" h="356302">
                  <a:moveTo>
                    <a:pt x="743379" y="285041"/>
                  </a:moveTo>
                  <a:lnTo>
                    <a:pt x="178151" y="285041"/>
                  </a:lnTo>
                  <a:lnTo>
                    <a:pt x="178151" y="356301"/>
                  </a:lnTo>
                  <a:lnTo>
                    <a:pt x="0" y="178151"/>
                  </a:lnTo>
                  <a:lnTo>
                    <a:pt x="178151" y="1"/>
                  </a:lnTo>
                  <a:lnTo>
                    <a:pt x="178151" y="71261"/>
                  </a:lnTo>
                  <a:lnTo>
                    <a:pt x="743379" y="71261"/>
                  </a:lnTo>
                  <a:lnTo>
                    <a:pt x="743379" y="28504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90" tIns="71259" rIns="1" bIns="7126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94444" y="5786454"/>
              <a:ext cx="4449209" cy="691761"/>
            </a:xfrm>
            <a:custGeom>
              <a:avLst/>
              <a:gdLst>
                <a:gd name="connsiteX0" fmla="*/ 0 w 4449209"/>
                <a:gd name="connsiteY0" fmla="*/ 69176 h 691761"/>
                <a:gd name="connsiteX1" fmla="*/ 20261 w 4449209"/>
                <a:gd name="connsiteY1" fmla="*/ 20261 h 691761"/>
                <a:gd name="connsiteX2" fmla="*/ 69176 w 4449209"/>
                <a:gd name="connsiteY2" fmla="*/ 0 h 691761"/>
                <a:gd name="connsiteX3" fmla="*/ 4380033 w 4449209"/>
                <a:gd name="connsiteY3" fmla="*/ 0 h 691761"/>
                <a:gd name="connsiteX4" fmla="*/ 4428948 w 4449209"/>
                <a:gd name="connsiteY4" fmla="*/ 20261 h 691761"/>
                <a:gd name="connsiteX5" fmla="*/ 4449209 w 4449209"/>
                <a:gd name="connsiteY5" fmla="*/ 69176 h 691761"/>
                <a:gd name="connsiteX6" fmla="*/ 4449209 w 4449209"/>
                <a:gd name="connsiteY6" fmla="*/ 622585 h 691761"/>
                <a:gd name="connsiteX7" fmla="*/ 4428948 w 4449209"/>
                <a:gd name="connsiteY7" fmla="*/ 671500 h 691761"/>
                <a:gd name="connsiteX8" fmla="*/ 4380033 w 4449209"/>
                <a:gd name="connsiteY8" fmla="*/ 691761 h 691761"/>
                <a:gd name="connsiteX9" fmla="*/ 69176 w 4449209"/>
                <a:gd name="connsiteY9" fmla="*/ 691761 h 691761"/>
                <a:gd name="connsiteX10" fmla="*/ 20261 w 4449209"/>
                <a:gd name="connsiteY10" fmla="*/ 671500 h 691761"/>
                <a:gd name="connsiteX11" fmla="*/ 0 w 4449209"/>
                <a:gd name="connsiteY11" fmla="*/ 622585 h 691761"/>
                <a:gd name="connsiteX12" fmla="*/ 0 w 4449209"/>
                <a:gd name="connsiteY12" fmla="*/ 69176 h 6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9209" h="691761">
                  <a:moveTo>
                    <a:pt x="0" y="69176"/>
                  </a:moveTo>
                  <a:cubicBezTo>
                    <a:pt x="0" y="50829"/>
                    <a:pt x="7288" y="33234"/>
                    <a:pt x="20261" y="20261"/>
                  </a:cubicBezTo>
                  <a:cubicBezTo>
                    <a:pt x="33234" y="7288"/>
                    <a:pt x="50829" y="0"/>
                    <a:pt x="69176" y="0"/>
                  </a:cubicBezTo>
                  <a:lnTo>
                    <a:pt x="4380033" y="0"/>
                  </a:lnTo>
                  <a:cubicBezTo>
                    <a:pt x="4398380" y="0"/>
                    <a:pt x="4415975" y="7288"/>
                    <a:pt x="4428948" y="20261"/>
                  </a:cubicBezTo>
                  <a:cubicBezTo>
                    <a:pt x="4441921" y="33234"/>
                    <a:pt x="4449209" y="50829"/>
                    <a:pt x="4449209" y="69176"/>
                  </a:cubicBezTo>
                  <a:lnTo>
                    <a:pt x="4449209" y="622585"/>
                  </a:lnTo>
                  <a:cubicBezTo>
                    <a:pt x="4449209" y="640932"/>
                    <a:pt x="4441921" y="658527"/>
                    <a:pt x="4428948" y="671500"/>
                  </a:cubicBezTo>
                  <a:cubicBezTo>
                    <a:pt x="4415975" y="684473"/>
                    <a:pt x="4398380" y="691761"/>
                    <a:pt x="4380033" y="691761"/>
                  </a:cubicBezTo>
                  <a:lnTo>
                    <a:pt x="69176" y="691761"/>
                  </a:lnTo>
                  <a:cubicBezTo>
                    <a:pt x="50829" y="691761"/>
                    <a:pt x="33234" y="684473"/>
                    <a:pt x="20261" y="671500"/>
                  </a:cubicBezTo>
                  <a:cubicBezTo>
                    <a:pt x="7288" y="658527"/>
                    <a:pt x="0" y="640932"/>
                    <a:pt x="0" y="622585"/>
                  </a:cubicBezTo>
                  <a:lnTo>
                    <a:pt x="0" y="691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21" tIns="81221" rIns="81221" bIns="8122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УПК №1, г. Москва – 140,3 млн. руб.</a:t>
              </a:r>
              <a:endParaRPr lang="ru-RU" sz="16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 rot="5400000">
              <a:off x="7636786" y="5176753"/>
              <a:ext cx="769403" cy="431201"/>
            </a:xfrm>
            <a:custGeom>
              <a:avLst/>
              <a:gdLst>
                <a:gd name="connsiteX0" fmla="*/ 0 w 699938"/>
                <a:gd name="connsiteY0" fmla="*/ 74246 h 371231"/>
                <a:gd name="connsiteX1" fmla="*/ 514323 w 699938"/>
                <a:gd name="connsiteY1" fmla="*/ 74246 h 371231"/>
                <a:gd name="connsiteX2" fmla="*/ 514323 w 699938"/>
                <a:gd name="connsiteY2" fmla="*/ 0 h 371231"/>
                <a:gd name="connsiteX3" fmla="*/ 699938 w 699938"/>
                <a:gd name="connsiteY3" fmla="*/ 185616 h 371231"/>
                <a:gd name="connsiteX4" fmla="*/ 514323 w 699938"/>
                <a:gd name="connsiteY4" fmla="*/ 371231 h 371231"/>
                <a:gd name="connsiteX5" fmla="*/ 514323 w 699938"/>
                <a:gd name="connsiteY5" fmla="*/ 296985 h 371231"/>
                <a:gd name="connsiteX6" fmla="*/ 0 w 699938"/>
                <a:gd name="connsiteY6" fmla="*/ 296985 h 371231"/>
                <a:gd name="connsiteX7" fmla="*/ 0 w 699938"/>
                <a:gd name="connsiteY7" fmla="*/ 74246 h 37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938" h="371231">
                  <a:moveTo>
                    <a:pt x="0" y="74246"/>
                  </a:moveTo>
                  <a:lnTo>
                    <a:pt x="514323" y="74246"/>
                  </a:lnTo>
                  <a:lnTo>
                    <a:pt x="514323" y="0"/>
                  </a:lnTo>
                  <a:lnTo>
                    <a:pt x="699938" y="185616"/>
                  </a:lnTo>
                  <a:lnTo>
                    <a:pt x="514323" y="371231"/>
                  </a:lnTo>
                  <a:lnTo>
                    <a:pt x="514323" y="296985"/>
                  </a:lnTo>
                  <a:lnTo>
                    <a:pt x="0" y="296985"/>
                  </a:lnTo>
                  <a:lnTo>
                    <a:pt x="0" y="7424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4245" rIns="111368" bIns="7424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723732" y="5786454"/>
              <a:ext cx="5115790" cy="691761"/>
            </a:xfrm>
            <a:custGeom>
              <a:avLst/>
              <a:gdLst>
                <a:gd name="connsiteX0" fmla="*/ 0 w 5115790"/>
                <a:gd name="connsiteY0" fmla="*/ 69176 h 691761"/>
                <a:gd name="connsiteX1" fmla="*/ 20261 w 5115790"/>
                <a:gd name="connsiteY1" fmla="*/ 20261 h 691761"/>
                <a:gd name="connsiteX2" fmla="*/ 69176 w 5115790"/>
                <a:gd name="connsiteY2" fmla="*/ 0 h 691761"/>
                <a:gd name="connsiteX3" fmla="*/ 5046614 w 5115790"/>
                <a:gd name="connsiteY3" fmla="*/ 0 h 691761"/>
                <a:gd name="connsiteX4" fmla="*/ 5095529 w 5115790"/>
                <a:gd name="connsiteY4" fmla="*/ 20261 h 691761"/>
                <a:gd name="connsiteX5" fmla="*/ 5115790 w 5115790"/>
                <a:gd name="connsiteY5" fmla="*/ 69176 h 691761"/>
                <a:gd name="connsiteX6" fmla="*/ 5115790 w 5115790"/>
                <a:gd name="connsiteY6" fmla="*/ 622585 h 691761"/>
                <a:gd name="connsiteX7" fmla="*/ 5095529 w 5115790"/>
                <a:gd name="connsiteY7" fmla="*/ 671500 h 691761"/>
                <a:gd name="connsiteX8" fmla="*/ 5046614 w 5115790"/>
                <a:gd name="connsiteY8" fmla="*/ 691761 h 691761"/>
                <a:gd name="connsiteX9" fmla="*/ 69176 w 5115790"/>
                <a:gd name="connsiteY9" fmla="*/ 691761 h 691761"/>
                <a:gd name="connsiteX10" fmla="*/ 20261 w 5115790"/>
                <a:gd name="connsiteY10" fmla="*/ 671500 h 691761"/>
                <a:gd name="connsiteX11" fmla="*/ 0 w 5115790"/>
                <a:gd name="connsiteY11" fmla="*/ 622585 h 691761"/>
                <a:gd name="connsiteX12" fmla="*/ 0 w 5115790"/>
                <a:gd name="connsiteY12" fmla="*/ 69176 h 6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5790" h="691761">
                  <a:moveTo>
                    <a:pt x="0" y="69176"/>
                  </a:moveTo>
                  <a:cubicBezTo>
                    <a:pt x="0" y="50829"/>
                    <a:pt x="7288" y="33234"/>
                    <a:pt x="20261" y="20261"/>
                  </a:cubicBezTo>
                  <a:cubicBezTo>
                    <a:pt x="33234" y="7288"/>
                    <a:pt x="50829" y="0"/>
                    <a:pt x="69176" y="0"/>
                  </a:cubicBezTo>
                  <a:lnTo>
                    <a:pt x="5046614" y="0"/>
                  </a:lnTo>
                  <a:cubicBezTo>
                    <a:pt x="5064961" y="0"/>
                    <a:pt x="5082556" y="7288"/>
                    <a:pt x="5095529" y="20261"/>
                  </a:cubicBezTo>
                  <a:cubicBezTo>
                    <a:pt x="5108502" y="33234"/>
                    <a:pt x="5115790" y="50829"/>
                    <a:pt x="5115790" y="69176"/>
                  </a:cubicBezTo>
                  <a:lnTo>
                    <a:pt x="5115790" y="622585"/>
                  </a:lnTo>
                  <a:cubicBezTo>
                    <a:pt x="5115790" y="640932"/>
                    <a:pt x="5108502" y="658527"/>
                    <a:pt x="5095529" y="671500"/>
                  </a:cubicBezTo>
                  <a:cubicBezTo>
                    <a:pt x="5082556" y="684473"/>
                    <a:pt x="5064961" y="691761"/>
                    <a:pt x="5046614" y="691761"/>
                  </a:cubicBezTo>
                  <a:lnTo>
                    <a:pt x="69176" y="691761"/>
                  </a:lnTo>
                  <a:cubicBezTo>
                    <a:pt x="50829" y="691761"/>
                    <a:pt x="33234" y="684473"/>
                    <a:pt x="20261" y="671500"/>
                  </a:cubicBezTo>
                  <a:cubicBezTo>
                    <a:pt x="7288" y="658527"/>
                    <a:pt x="0" y="640932"/>
                    <a:pt x="0" y="622585"/>
                  </a:cubicBezTo>
                  <a:lnTo>
                    <a:pt x="0" y="691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21" tIns="81221" rIns="81221" bIns="8122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УПК №2, г. </a:t>
              </a:r>
              <a:r>
                <a:rPr lang="ru-RU" sz="1600" kern="1200" dirty="0" err="1" smtClean="0"/>
                <a:t>Нововоронеж</a:t>
              </a:r>
              <a:r>
                <a:rPr lang="ru-RU" sz="1600" kern="1200" dirty="0" smtClean="0"/>
                <a:t> – 86,1 млн. руб.</a:t>
              </a:r>
              <a:endParaRPr lang="ru-RU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824" y="49244"/>
            <a:ext cx="9115399" cy="7879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СТРОИТЕЛЬСТВО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(август 2011г. - май 2013г.)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P102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558" y="1500967"/>
            <a:ext cx="3357586" cy="2509355"/>
          </a:xfrm>
          <a:prstGeom prst="rect">
            <a:avLst/>
          </a:prstGeom>
          <a:noFill/>
        </p:spPr>
      </p:pic>
      <p:pic>
        <p:nvPicPr>
          <p:cNvPr id="10" name="Рисунок 4" descr="P102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06" y="1500968"/>
            <a:ext cx="3228747" cy="24156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80724" y="2357430"/>
            <a:ext cx="1935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/>
              <a:t>Август 2011г.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/>
              <a:t>Май 2013г.</a:t>
            </a:r>
            <a:endParaRPr lang="ru-RU" b="1" dirty="0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652294" y="3429000"/>
            <a:ext cx="2428892" cy="92869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3009088" y="1215216"/>
            <a:ext cx="2428892" cy="107077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3223402" y="3215480"/>
            <a:ext cx="2286016" cy="114300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580856" y="1214422"/>
            <a:ext cx="2571768" cy="100013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972" y="929464"/>
            <a:ext cx="225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УПК №1, г. Москва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4598" y="929464"/>
            <a:ext cx="299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УПК №2, г. </a:t>
            </a:r>
            <a:r>
              <a:rPr lang="ru-RU" b="1" dirty="0" err="1" smtClean="0"/>
              <a:t>Нововоронеж</a:t>
            </a:r>
            <a:endParaRPr lang="ru-RU" b="1" dirty="0"/>
          </a:p>
        </p:txBody>
      </p:sp>
      <p:pic>
        <p:nvPicPr>
          <p:cNvPr id="19" name="Рисунок 18" descr="IMG_1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120" y="4286256"/>
            <a:ext cx="3429024" cy="2286016"/>
          </a:xfrm>
          <a:prstGeom prst="rect">
            <a:avLst/>
          </a:prstGeom>
        </p:spPr>
      </p:pic>
      <p:pic>
        <p:nvPicPr>
          <p:cNvPr id="21" name="Рисунок 20" descr="УПК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444" y="4214818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22877" y="6492899"/>
            <a:ext cx="93014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82017" y="1071546"/>
            <a:ext cx="10979696" cy="3648213"/>
            <a:chOff x="117449" y="1916832"/>
            <a:chExt cx="10979696" cy="364821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39127" y="1916832"/>
              <a:ext cx="3212785" cy="100013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Открытие УПК №1, </a:t>
              </a: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г. Москва- май  2013 г.</a:t>
              </a:r>
              <a:endParaRPr lang="ru-RU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1963" y="3968242"/>
              <a:ext cx="2160240" cy="78581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</a:rPr>
                <a:t>УПК 1 -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898 </a:t>
              </a: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чел</a:t>
              </a:r>
              <a:r>
                <a:rPr lang="ru-RU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93445" y="1941751"/>
              <a:ext cx="2883973" cy="100013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Открытие УПК 2 </a:t>
              </a: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г. </a:t>
              </a:r>
              <a:r>
                <a:rPr lang="ru-RU" sz="2000" b="1" dirty="0" err="1" smtClean="0">
                  <a:solidFill>
                    <a:schemeClr val="bg2">
                      <a:lumMod val="75000"/>
                    </a:schemeClr>
                  </a:solidFill>
                </a:rPr>
                <a:t>Нововоронеж</a:t>
              </a:r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 – октябрь 2012 г.</a:t>
              </a:r>
              <a:endParaRPr lang="ru-RU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117449" y="5043632"/>
              <a:ext cx="4795039" cy="5000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Итого: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1143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153169" y="3158792"/>
              <a:ext cx="4723600" cy="64294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</a:rPr>
                <a:t>Итоги повышения квалификации руководителей и специалистов</a:t>
              </a:r>
              <a:endParaRPr lang="ru-RU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720754" y="3989130"/>
              <a:ext cx="2156015" cy="76493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</a:rPr>
                <a:t>УПК 2-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245 </a:t>
              </a: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чел</a:t>
              </a:r>
              <a:r>
                <a:rPr lang="ru-RU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30669" y="3158792"/>
              <a:ext cx="4866476" cy="64294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</a:rPr>
                <a:t>Итоги обучения квалифицированных рабочих</a:t>
              </a:r>
              <a:endParaRPr lang="ru-RU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30669" y="4050978"/>
              <a:ext cx="2433238" cy="71438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УПК 1 - </a:t>
              </a:r>
            </a:p>
            <a:p>
              <a:pPr algn="ctr"/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</a:t>
              </a:r>
              <a:endParaRPr lang="ru-RU" sz="2000" b="1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837776" y="4050978"/>
              <a:ext cx="2259369" cy="71438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2">
                      <a:lumMod val="75000"/>
                    </a:schemeClr>
                  </a:solidFill>
                </a:rPr>
                <a:t>УПК 2-</a:t>
              </a:r>
            </a:p>
            <a:p>
              <a:pPr algn="ctr"/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353</a:t>
              </a:r>
              <a:endParaRPr lang="ru-RU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30669" y="5064979"/>
              <a:ext cx="4795039" cy="5000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Итого: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423</a:t>
              </a:r>
              <a:r>
                <a:rPr lang="ru-RU" b="1" dirty="0" smtClean="0">
                  <a:solidFill>
                    <a:srgbClr val="FF0000"/>
                  </a:solidFill>
                </a:rPr>
                <a:t>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3006" y="0"/>
            <a:ext cx="9856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ОБРАЗОВАТЕЛЬНОЙ ДЕЯТЕЛЬНОСТИ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8824" y="4857760"/>
            <a:ext cx="3411463" cy="15754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Развитие МТБ  – оснащение электротехнического отделения, объем финансирования -12,86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1054" y="4857760"/>
            <a:ext cx="3411463" cy="15754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Развитие компетенций: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НАКС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TUV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Охрана труда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Конкурсы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7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0" y="0"/>
            <a:ext cx="9547447" cy="7879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НАПРАВЛЕНИЯ ДЕЯТЕЛЬНОСТИ НОУ «УЦПР»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480"/>
            <a:ext cx="11053464" cy="5126056"/>
          </a:xfrm>
        </p:spPr>
        <p:txBody>
          <a:bodyPr>
            <a:noAutofit/>
          </a:bodyPr>
          <a:lstStyle/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Подготовка </a:t>
            </a:r>
            <a:r>
              <a:rPr lang="ru-RU" sz="1600" dirty="0"/>
              <a:t>учебно-методического сопровождения обучения руководителей и специалистов, квалифицированных рабочих</a:t>
            </a:r>
            <a:r>
              <a:rPr lang="ru-RU" sz="1600" dirty="0" smtClean="0"/>
              <a:t>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Разработка </a:t>
            </a:r>
            <a:r>
              <a:rPr lang="ru-RU" sz="1600" dirty="0"/>
              <a:t>методик оценки качества обучения</a:t>
            </a:r>
            <a:r>
              <a:rPr lang="ru-RU" sz="1600" dirty="0" smtClean="0"/>
              <a:t>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Разработка </a:t>
            </a:r>
            <a:r>
              <a:rPr lang="ru-RU" sz="1600" dirty="0"/>
              <a:t>локальных актов, нормативов, регламентов, положений по организации, проведению учебного процесса</a:t>
            </a:r>
            <a:r>
              <a:rPr lang="ru-RU" sz="1600" dirty="0" smtClean="0"/>
              <a:t>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Реализация </a:t>
            </a:r>
            <a:r>
              <a:rPr lang="ru-RU" sz="1600" dirty="0"/>
              <a:t>программ повышения квалификации руководителей и специалистов </a:t>
            </a:r>
            <a:r>
              <a:rPr lang="ru-RU" sz="1600" dirty="0" smtClean="0"/>
              <a:t>по </a:t>
            </a:r>
            <a:r>
              <a:rPr lang="ru-RU" sz="1600" dirty="0"/>
              <a:t>программам </a:t>
            </a:r>
            <a:r>
              <a:rPr lang="ru-RU" sz="1600" dirty="0" smtClean="0"/>
              <a:t>ДПО по заказу СРО атомной отрасли;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 smtClean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Реализация </a:t>
            </a:r>
            <a:r>
              <a:rPr lang="ru-RU" sz="1600" dirty="0"/>
              <a:t>программ</a:t>
            </a:r>
            <a:r>
              <a:rPr lang="ru-RU" sz="1600" dirty="0" smtClean="0"/>
              <a:t> </a:t>
            </a:r>
            <a:r>
              <a:rPr lang="ru-RU" sz="1600" dirty="0"/>
              <a:t>профессиональной подготовки </a:t>
            </a:r>
            <a:r>
              <a:rPr lang="ru-RU" sz="1600" dirty="0" smtClean="0"/>
              <a:t>квалифицированных </a:t>
            </a:r>
            <a:r>
              <a:rPr lang="ru-RU" sz="1600" dirty="0"/>
              <a:t>рабочих</a:t>
            </a:r>
            <a:r>
              <a:rPr lang="ru-RU" sz="1600" dirty="0" smtClean="0"/>
              <a:t>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Разработка </a:t>
            </a:r>
            <a:r>
              <a:rPr lang="ru-RU" sz="1600" dirty="0"/>
              <a:t>и проведение пилотных программ повышения квалификации для линейного персонала и курсов по охране труда и проверки знаний в области охраны руда</a:t>
            </a:r>
            <a:r>
              <a:rPr lang="ru-RU" sz="1600" dirty="0" smtClean="0"/>
              <a:t>;</a:t>
            </a:r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Развитие материально-технической базы;</a:t>
            </a:r>
          </a:p>
          <a:p>
            <a:pPr marL="0" lvl="0" indent="0">
              <a:buClr>
                <a:srgbClr val="FF0000"/>
              </a:buClr>
              <a:buNone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Развитие компетенций </a:t>
            </a:r>
            <a:r>
              <a:rPr lang="ru-RU" sz="1600" dirty="0"/>
              <a:t>НОУ «УЦПР» в области образовательных </a:t>
            </a:r>
            <a:r>
              <a:rPr lang="ru-RU" sz="1600" dirty="0" smtClean="0"/>
              <a:t>услуг;</a:t>
            </a:r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600" dirty="0"/>
          </a:p>
          <a:p>
            <a:pPr marL="0" lvl="0" indent="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/>
              <a:t>  Организация и проведение конкурсов профессионального мастерства.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4352" y="116632"/>
            <a:ext cx="9115399" cy="7879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КОМПЕТЕНЦИИ   НОУ «УЦПР»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+mn-lt"/>
              </a:rPr>
            </a:b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6231868"/>
              </p:ext>
            </p:extLst>
          </p:nvPr>
        </p:nvGraphicFramePr>
        <p:xfrm>
          <a:off x="580196" y="642918"/>
          <a:ext cx="9594088" cy="592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882" y="142852"/>
            <a:ext cx="992988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ПОВЫШЕНИЕ КВАЛИФИКАЦИИ РУКОВОДИТЕЛЕЙ И СПЕЦИАЛИСТОВ ПО ПРОГРАММАМ ДПО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4444" y="1428712"/>
            <a:ext cx="10644262" cy="5429288"/>
            <a:chOff x="365882" y="1071546"/>
            <a:chExt cx="10644262" cy="54292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52096" y="1071546"/>
              <a:ext cx="3500462" cy="16430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 базе НОУ «УЦПР» повышение квалификации осуществляется в 2014г. По 59 программам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4509286" y="3714752"/>
              <a:ext cx="2786082" cy="1428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Строительство – 31 программа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937386" y="4857760"/>
              <a:ext cx="3000396" cy="16430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Повышение квалификации линейного персонала – 7 программ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366806" y="4929198"/>
              <a:ext cx="2786082" cy="1428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Обучение и проверка знаний в области ОТ – 4 программы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8224062" y="2071678"/>
              <a:ext cx="2786082" cy="1428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Изыскания – 5 программ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5882" y="2143116"/>
              <a:ext cx="2786082" cy="1428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Проектирование – 12 программ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>
              <a:stCxn id="4" idx="1"/>
              <a:endCxn id="9" idx="0"/>
            </p:cNvCxnSpPr>
            <p:nvPr/>
          </p:nvCxnSpPr>
          <p:spPr>
            <a:xfrm rot="10800000" flipV="1">
              <a:off x="1758924" y="1893082"/>
              <a:ext cx="2393173" cy="25003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4" idx="3"/>
              <a:endCxn id="8" idx="0"/>
            </p:cNvCxnSpPr>
            <p:nvPr/>
          </p:nvCxnSpPr>
          <p:spPr>
            <a:xfrm>
              <a:off x="7652558" y="1893083"/>
              <a:ext cx="1964545" cy="17859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4" idx="2"/>
              <a:endCxn id="5" idx="0"/>
            </p:cNvCxnSpPr>
            <p:nvPr/>
          </p:nvCxnSpPr>
          <p:spPr>
            <a:xfrm rot="5400000">
              <a:off x="5402261" y="3214686"/>
              <a:ext cx="1000132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5" idx="4"/>
              <a:endCxn id="7" idx="2"/>
            </p:cNvCxnSpPr>
            <p:nvPr/>
          </p:nvCxnSpPr>
          <p:spPr>
            <a:xfrm rot="16200000" flipH="1">
              <a:off x="6384533" y="4661305"/>
              <a:ext cx="500066" cy="146447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5" idx="4"/>
              <a:endCxn id="6" idx="6"/>
            </p:cNvCxnSpPr>
            <p:nvPr/>
          </p:nvCxnSpPr>
          <p:spPr>
            <a:xfrm rot="5400000">
              <a:off x="4652163" y="4429132"/>
              <a:ext cx="535785" cy="196454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10" y="-214338"/>
            <a:ext cx="911912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СТРУКТУРА ПРОГРАММ ДПО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5948" y="571480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Руководители и специалисты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2492" y="642918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Линейный персонал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9484" y="1928802"/>
          <a:ext cx="4857784" cy="468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49"/>
                <a:gridCol w="4223535"/>
              </a:tblGrid>
              <a:tr h="670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</a:t>
                      </a:r>
                      <a:endParaRPr lang="ru-RU" dirty="0"/>
                    </a:p>
                  </a:txBody>
                  <a:tcPr/>
                </a:tc>
              </a:tr>
              <a:tr h="670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Организация, экономика и управление строительного производства</a:t>
                      </a:r>
                      <a:endParaRPr lang="ru-RU" dirty="0"/>
                    </a:p>
                  </a:txBody>
                  <a:tcPr/>
                </a:tc>
              </a:tr>
              <a:tr h="9579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нормативно-правового регулирования строительной деятельности в РФ</a:t>
                      </a:r>
                      <a:endParaRPr lang="ru-RU" dirty="0"/>
                    </a:p>
                  </a:txBody>
                  <a:tcPr/>
                </a:tc>
              </a:tr>
              <a:tr h="9579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трудового законодательства. Охрана труда и техника безопасности в строительстве. </a:t>
                      </a:r>
                      <a:endParaRPr lang="ru-RU" dirty="0"/>
                    </a:p>
                  </a:txBody>
                  <a:tcPr/>
                </a:tc>
              </a:tr>
              <a:tr h="9579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Техника и технология производства сварочных работ на ОИАЭ. Контроль качества.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714488"/>
          <a:ext cx="5866608" cy="518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773"/>
                <a:gridCol w="5240835"/>
              </a:tblGrid>
              <a:tr h="66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</a:t>
                      </a:r>
                      <a:endParaRPr lang="ru-RU" dirty="0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Нормативная база и ТР при подготовке. Организации и производстве работ на ОИАЭ. Стандарты и Правила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саморегулируемых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</a:t>
                      </a:r>
                      <a:endParaRPr lang="ru-RU" dirty="0"/>
                    </a:p>
                  </a:txBody>
                  <a:tcPr/>
                </a:tc>
              </a:tr>
              <a:tr h="66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управления строительством.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СМК производства СМР. ПОКАС.</a:t>
                      </a:r>
                      <a:endParaRPr lang="ru-RU" dirty="0"/>
                    </a:p>
                  </a:txBody>
                  <a:tcPr/>
                </a:tc>
              </a:tr>
              <a:tr h="66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Методология организации строительного и технического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контроля на ОИАЭ.</a:t>
                      </a:r>
                      <a:endParaRPr lang="ru-RU" dirty="0"/>
                    </a:p>
                  </a:txBody>
                  <a:tcPr/>
                </a:tc>
              </a:tr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Ценообразование и основы сметного дела.</a:t>
                      </a:r>
                      <a:endParaRPr lang="ru-RU" dirty="0"/>
                    </a:p>
                  </a:txBody>
                  <a:tcPr/>
                </a:tc>
              </a:tr>
              <a:tr h="66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 и ПБ при выполнении работ на ОИАЭ. Основы трудового законодательства</a:t>
                      </a:r>
                      <a:endParaRPr lang="ru-RU" b="1" dirty="0"/>
                    </a:p>
                  </a:txBody>
                  <a:tcPr/>
                </a:tc>
              </a:tr>
              <a:tr h="66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Техника и технология производства строительно-монтажных работ на ОИАЭ. Контроль качества.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4510" y="0"/>
            <a:ext cx="9119120" cy="928694"/>
          </a:xfrm>
          <a:prstGeom prst="rect">
            <a:avLst/>
          </a:prstGeom>
        </p:spPr>
        <p:txBody>
          <a:bodyPr vert="horz" lIns="51485" tIns="51485" rIns="51485" bIns="51485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ПРОГРАММ ПРОФЕССИОНАЛЬНОЙ ПОДГОТОВКИ КВАЛИФИЦИРОВАННЫХ РАБОЧИХ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8824" y="1071546"/>
          <a:ext cx="9501253" cy="5026370"/>
        </p:xfrm>
        <a:graphic>
          <a:graphicData uri="http://schemas.openxmlformats.org/drawingml/2006/table">
            <a:tbl>
              <a:tblPr/>
              <a:tblGrid>
                <a:gridCol w="1221988"/>
                <a:gridCol w="8279265"/>
              </a:tblGrid>
              <a:tr h="50246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дисциплин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Экономический курс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Экономика предприятия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Общетехнический курс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Материаловедение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Электротехника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Черчение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Основы слесарного дела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0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Общая технология производства СМР в атомной отрасли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Охрана труда, охрана окружающей среды и промышленная безопасность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Специальный курс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Курс производственного обучения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Производственное обучение в мастерских учебного центра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6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Производственное обучение на предприятии (включая пробную квалификационную работу)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Квалификационный экзамен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12999</TotalTime>
  <Words>924</Words>
  <Application>Microsoft Office PowerPoint</Application>
  <PresentationFormat>Произвольный</PresentationFormat>
  <Paragraphs>259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1_ШАБЛОН ДЛЯ СЛАЙДОВ</vt:lpstr>
      <vt:lpstr>Слайд 1</vt:lpstr>
      <vt:lpstr>ИСТОРИЯ СОЗДАНИЯ</vt:lpstr>
      <vt:lpstr>СТРОИТЕЛЬСТВО  (август 2011г. - май 2013г.)</vt:lpstr>
      <vt:lpstr>Слайд 4</vt:lpstr>
      <vt:lpstr>НАПРАВЛЕНИЯ ДЕЯТЕЛЬНОСТИ НОУ «УЦПР»</vt:lpstr>
      <vt:lpstr>КОМПЕТЕНЦИИ   НОУ «УЦПР» </vt:lpstr>
      <vt:lpstr>ПОВЫШЕНИЕ КВАЛИФИКАЦИИ РУКОВОДИТЕЛЕЙ И СПЕЦИАЛИСТОВ ПО ПРОГРАММАМ ДПО</vt:lpstr>
      <vt:lpstr>СТРУКТУРА ПРОГРАММ ДПО </vt:lpstr>
      <vt:lpstr>Слайд 9</vt:lpstr>
      <vt:lpstr>МОДЕЛЬ ПРОФЕССИОНАЛЬНОГО РОСТА </vt:lpstr>
      <vt:lpstr>МОДЕЛЬ ПРОФЕССИОНАЛЬНОГО РОСТА КВАЛИФИЦИРОВАННЫХ РАБОЧИХ</vt:lpstr>
      <vt:lpstr>ОБУЧЕНИЕ</vt:lpstr>
      <vt:lpstr>КОНКУРСЫ ПРОФМАСТЕРСТВА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Отчётно-выборное общее собрание  14 февраля 2013 года</dc:title>
  <dc:creator>Vladimir A. Denisov</dc:creator>
  <cp:lastModifiedBy>chupeykina_nn</cp:lastModifiedBy>
  <cp:revision>662</cp:revision>
  <dcterms:created xsi:type="dcterms:W3CDTF">2012-12-09T14:06:38Z</dcterms:created>
  <dcterms:modified xsi:type="dcterms:W3CDTF">2015-01-21T08:05:00Z</dcterms:modified>
</cp:coreProperties>
</file>